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57" r:id="rId2"/>
  </p:sldMasterIdLst>
  <p:notesMasterIdLst>
    <p:notesMasterId r:id="rId46"/>
  </p:notesMasterIdLst>
  <p:sldIdLst>
    <p:sldId id="256" r:id="rId3"/>
    <p:sldId id="496" r:id="rId4"/>
    <p:sldId id="494" r:id="rId5"/>
    <p:sldId id="495" r:id="rId6"/>
    <p:sldId id="565" r:id="rId7"/>
    <p:sldId id="566" r:id="rId8"/>
    <p:sldId id="576" r:id="rId9"/>
    <p:sldId id="567" r:id="rId10"/>
    <p:sldId id="568" r:id="rId11"/>
    <p:sldId id="577" r:id="rId12"/>
    <p:sldId id="578" r:id="rId13"/>
    <p:sldId id="579" r:id="rId14"/>
    <p:sldId id="547" r:id="rId15"/>
    <p:sldId id="550" r:id="rId16"/>
    <p:sldId id="548" r:id="rId17"/>
    <p:sldId id="551" r:id="rId18"/>
    <p:sldId id="574" r:id="rId19"/>
    <p:sldId id="553" r:id="rId20"/>
    <p:sldId id="554" r:id="rId21"/>
    <p:sldId id="555" r:id="rId22"/>
    <p:sldId id="556" r:id="rId23"/>
    <p:sldId id="557" r:id="rId24"/>
    <p:sldId id="558" r:id="rId25"/>
    <p:sldId id="559" r:id="rId26"/>
    <p:sldId id="560" r:id="rId27"/>
    <p:sldId id="561" r:id="rId28"/>
    <p:sldId id="562" r:id="rId29"/>
    <p:sldId id="563" r:id="rId30"/>
    <p:sldId id="564" r:id="rId31"/>
    <p:sldId id="575" r:id="rId32"/>
    <p:sldId id="542" r:id="rId33"/>
    <p:sldId id="534" r:id="rId34"/>
    <p:sldId id="536" r:id="rId35"/>
    <p:sldId id="541" r:id="rId36"/>
    <p:sldId id="500" r:id="rId37"/>
    <p:sldId id="546" r:id="rId38"/>
    <p:sldId id="544" r:id="rId39"/>
    <p:sldId id="545" r:id="rId40"/>
    <p:sldId id="543" r:id="rId41"/>
    <p:sldId id="515" r:id="rId42"/>
    <p:sldId id="513" r:id="rId43"/>
    <p:sldId id="514" r:id="rId44"/>
    <p:sldId id="325"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674AA8-3C23-4362-8524-BF65A79C4E73}">
          <p14:sldIdLst>
            <p14:sldId id="256"/>
            <p14:sldId id="496"/>
            <p14:sldId id="494"/>
            <p14:sldId id="495"/>
            <p14:sldId id="565"/>
            <p14:sldId id="566"/>
            <p14:sldId id="576"/>
            <p14:sldId id="567"/>
            <p14:sldId id="568"/>
            <p14:sldId id="577"/>
            <p14:sldId id="578"/>
            <p14:sldId id="579"/>
            <p14:sldId id="547"/>
            <p14:sldId id="550"/>
            <p14:sldId id="548"/>
            <p14:sldId id="551"/>
            <p14:sldId id="574"/>
            <p14:sldId id="553"/>
            <p14:sldId id="554"/>
            <p14:sldId id="555"/>
            <p14:sldId id="556"/>
            <p14:sldId id="557"/>
            <p14:sldId id="558"/>
            <p14:sldId id="559"/>
            <p14:sldId id="560"/>
            <p14:sldId id="561"/>
            <p14:sldId id="562"/>
            <p14:sldId id="563"/>
            <p14:sldId id="564"/>
            <p14:sldId id="575"/>
            <p14:sldId id="542"/>
            <p14:sldId id="534"/>
            <p14:sldId id="536"/>
            <p14:sldId id="541"/>
            <p14:sldId id="500"/>
            <p14:sldId id="546"/>
            <p14:sldId id="544"/>
            <p14:sldId id="545"/>
            <p14:sldId id="543"/>
            <p14:sldId id="515"/>
            <p14:sldId id="513"/>
            <p14:sldId id="514"/>
            <p14:sldId id="32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9429" autoAdjust="0"/>
  </p:normalViewPr>
  <p:slideViewPr>
    <p:cSldViewPr snapToGrid="0">
      <p:cViewPr varScale="1">
        <p:scale>
          <a:sx n="110" d="100"/>
          <a:sy n="110" d="100"/>
        </p:scale>
        <p:origin x="122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A2A04A-1D5A-49AC-9769-0B714460EE1F}" type="datetimeFigureOut">
              <a:rPr lang="en-US" smtClean="0"/>
              <a:t>6/26/2017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2174FA-19AC-421C-B7E0-3BD998196B4C}" type="slidenum">
              <a:rPr lang="en-US" smtClean="0"/>
              <a:t>‹#›</a:t>
            </a:fld>
            <a:endParaRPr lang="en-US" dirty="0"/>
          </a:p>
        </p:txBody>
      </p:sp>
    </p:spTree>
    <p:extLst>
      <p:ext uri="{BB962C8B-B14F-4D97-AF65-F5344CB8AC3E}">
        <p14:creationId xmlns:p14="http://schemas.microsoft.com/office/powerpoint/2010/main" val="9174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8CFBED0-6533-46DC-AFCC-72C7F27F2D9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4675700" y="2987675"/>
            <a:ext cx="6792913" cy="203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22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CFBED0-6533-46DC-AFCC-72C7F27F2D9C}" type="slidenum">
              <a:rPr lang="en-US" smtClean="0"/>
              <a:t>‹#›</a:t>
            </a:fld>
            <a:endParaRPr lang="en-US" dirty="0"/>
          </a:p>
        </p:txBody>
      </p:sp>
    </p:spTree>
    <p:extLst>
      <p:ext uri="{BB962C8B-B14F-4D97-AF65-F5344CB8AC3E}">
        <p14:creationId xmlns:p14="http://schemas.microsoft.com/office/powerpoint/2010/main" val="230066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8CFBED0-6533-46DC-AFCC-72C7F27F2D9C}" type="slidenum">
              <a:rPr lang="en-US" smtClean="0"/>
              <a:t>‹#›</a:t>
            </a:fld>
            <a:endParaRPr lang="en-US" dirty="0"/>
          </a:p>
        </p:txBody>
      </p:sp>
    </p:spTree>
    <p:extLst>
      <p:ext uri="{BB962C8B-B14F-4D97-AF65-F5344CB8AC3E}">
        <p14:creationId xmlns:p14="http://schemas.microsoft.com/office/powerpoint/2010/main" val="348654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8CFBED0-6533-46DC-AFCC-72C7F27F2D9C}" type="slidenum">
              <a:rPr lang="en-US" smtClean="0"/>
              <a:t>‹#›</a:t>
            </a:fld>
            <a:endParaRPr lang="en-US" dirty="0"/>
          </a:p>
        </p:txBody>
      </p:sp>
    </p:spTree>
    <p:extLst>
      <p:ext uri="{BB962C8B-B14F-4D97-AF65-F5344CB8AC3E}">
        <p14:creationId xmlns:p14="http://schemas.microsoft.com/office/powerpoint/2010/main" val="266096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8CFBED0-6533-46DC-AFCC-72C7F27F2D9C}" type="slidenum">
              <a:rPr lang="en-US" smtClean="0"/>
              <a:t>‹#›</a:t>
            </a:fld>
            <a:endParaRPr lang="en-US" dirty="0"/>
          </a:p>
        </p:txBody>
      </p:sp>
    </p:spTree>
    <p:extLst>
      <p:ext uri="{BB962C8B-B14F-4D97-AF65-F5344CB8AC3E}">
        <p14:creationId xmlns:p14="http://schemas.microsoft.com/office/powerpoint/2010/main" val="242808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CFBED0-6533-46DC-AFCC-72C7F27F2D9C}" type="slidenum">
              <a:rPr lang="en-US" smtClean="0"/>
              <a:t>‹#›</a:t>
            </a:fld>
            <a:endParaRPr lang="en-US" dirty="0"/>
          </a:p>
        </p:txBody>
      </p:sp>
    </p:spTree>
    <p:extLst>
      <p:ext uri="{BB962C8B-B14F-4D97-AF65-F5344CB8AC3E}">
        <p14:creationId xmlns:p14="http://schemas.microsoft.com/office/powerpoint/2010/main" val="39516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7150" y="6450227"/>
            <a:ext cx="1404257"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8CFBED0-6533-46DC-AFCC-72C7F27F2D9C}" type="slidenum">
              <a:rPr lang="en-US" smtClean="0"/>
              <a:t>‹#›</a:t>
            </a:fld>
            <a:endParaRPr lang="en-US" dirty="0"/>
          </a:p>
        </p:txBody>
      </p:sp>
    </p:spTree>
    <p:extLst>
      <p:ext uri="{BB962C8B-B14F-4D97-AF65-F5344CB8AC3E}">
        <p14:creationId xmlns:p14="http://schemas.microsoft.com/office/powerpoint/2010/main" val="428951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8CFBED0-6533-46DC-AFCC-72C7F27F2D9C}" type="slidenum">
              <a:rPr lang="en-US" smtClean="0"/>
              <a:t>‹#›</a:t>
            </a:fld>
            <a:endParaRPr lang="en-US" dirty="0"/>
          </a:p>
        </p:txBody>
      </p:sp>
    </p:spTree>
    <p:extLst>
      <p:ext uri="{BB962C8B-B14F-4D97-AF65-F5344CB8AC3E}">
        <p14:creationId xmlns:p14="http://schemas.microsoft.com/office/powerpoint/2010/main" val="2640157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62747"/>
            <a:ext cx="12192000" cy="407773"/>
          </a:xfrm>
          <a:prstGeom prst="rect">
            <a:avLst/>
          </a:prstGeom>
          <a:solidFill>
            <a:srgbClr val="739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12192000" cy="407773"/>
          </a:xfrm>
          <a:prstGeom prst="rect">
            <a:avLst/>
          </a:prstGeom>
          <a:solidFill>
            <a:srgbClr val="739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3" y="1025309"/>
            <a:ext cx="2820667" cy="3839530"/>
          </a:xfrm>
          <a:prstGeom prst="rect">
            <a:avLst/>
          </a:prstGeom>
        </p:spPr>
      </p:pic>
      <p:sp>
        <p:nvSpPr>
          <p:cNvPr id="12"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bg1"/>
                </a:solidFill>
                <a:latin typeface="Corbel" panose="020B0503020204020204" pitchFamily="34" charset="0"/>
              </a:defRPr>
            </a:lvl1pPr>
          </a:lstStyle>
          <a:p>
            <a:fld id="{88CFBED0-6533-46DC-AFCC-72C7F27F2D9C}" type="slidenum">
              <a:rPr lang="en-US" smtClean="0"/>
              <a:pPr/>
              <a:t>‹#›</a:t>
            </a:fld>
            <a:endParaRPr lang="en-US" dirty="0"/>
          </a:p>
        </p:txBody>
      </p:sp>
      <p:cxnSp>
        <p:nvCxnSpPr>
          <p:cNvPr id="13" name="Straight Connector 12"/>
          <p:cNvCxnSpPr/>
          <p:nvPr/>
        </p:nvCxnSpPr>
        <p:spPr>
          <a:xfrm flipV="1">
            <a:off x="4678649" y="2749044"/>
            <a:ext cx="6691994"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6" name="Text Placeholder 12"/>
          <p:cNvSpPr txBox="1">
            <a:spLocks/>
          </p:cNvSpPr>
          <p:nvPr/>
        </p:nvSpPr>
        <p:spPr>
          <a:xfrm>
            <a:off x="3243764" y="5793850"/>
            <a:ext cx="5704472" cy="358131"/>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200" b="1" i="1" kern="120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only organization working exclusively for the clinical mental health counseling profession.</a:t>
            </a:r>
          </a:p>
        </p:txBody>
      </p:sp>
      <p:sp>
        <p:nvSpPr>
          <p:cNvPr id="2" name="TextBox 1"/>
          <p:cNvSpPr txBox="1"/>
          <p:nvPr userDrawn="1"/>
        </p:nvSpPr>
        <p:spPr>
          <a:xfrm>
            <a:off x="121103" y="6515612"/>
            <a:ext cx="1314450" cy="276999"/>
          </a:xfrm>
          <a:prstGeom prst="rect">
            <a:avLst/>
          </a:prstGeom>
          <a:noFill/>
        </p:spPr>
        <p:txBody>
          <a:bodyPr wrap="square" rtlCol="0">
            <a:spAutoFit/>
          </a:bodyPr>
          <a:lstStyle/>
          <a:p>
            <a:r>
              <a:rPr lang="en-US" sz="1200" i="1" dirty="0">
                <a:solidFill>
                  <a:schemeClr val="bg1"/>
                </a:solidFill>
                <a:latin typeface="Corbel" panose="020B0503020204020204" pitchFamily="34" charset="0"/>
              </a:rPr>
              <a:t>www.amhca.org</a:t>
            </a:r>
          </a:p>
        </p:txBody>
      </p:sp>
      <p:sp>
        <p:nvSpPr>
          <p:cNvPr id="3" name="TextBox 2"/>
          <p:cNvSpPr txBox="1"/>
          <p:nvPr userDrawn="1"/>
        </p:nvSpPr>
        <p:spPr>
          <a:xfrm>
            <a:off x="4397829" y="6528459"/>
            <a:ext cx="3396342" cy="276999"/>
          </a:xfrm>
          <a:prstGeom prst="rect">
            <a:avLst/>
          </a:prstGeom>
          <a:noFill/>
        </p:spPr>
        <p:txBody>
          <a:bodyPr wrap="square" rtlCol="0">
            <a:spAutoFit/>
          </a:bodyPr>
          <a:lstStyle/>
          <a:p>
            <a:pPr algn="ctr"/>
            <a:r>
              <a:rPr lang="en-US" sz="1200" i="1" dirty="0">
                <a:solidFill>
                  <a:schemeClr val="bg1"/>
                </a:solidFill>
                <a:latin typeface="Corbel" panose="020B0503020204020204" pitchFamily="34" charset="0"/>
              </a:rPr>
              <a:t>American</a:t>
            </a:r>
            <a:r>
              <a:rPr lang="en-US" sz="1200" i="1" baseline="0" dirty="0">
                <a:solidFill>
                  <a:schemeClr val="bg1"/>
                </a:solidFill>
                <a:latin typeface="Corbel" panose="020B0503020204020204" pitchFamily="34" charset="0"/>
              </a:rPr>
              <a:t> Mental Health Counselors Association</a:t>
            </a:r>
            <a:endParaRPr lang="en-US" sz="1200" i="1" dirty="0">
              <a:solidFill>
                <a:schemeClr val="bg1"/>
              </a:solidFill>
              <a:latin typeface="Corbel" panose="020B0503020204020204" pitchFamily="34" charset="0"/>
            </a:endParaRPr>
          </a:p>
        </p:txBody>
      </p:sp>
      <p:sp>
        <p:nvSpPr>
          <p:cNvPr id="4" name="Title Placeholder 3"/>
          <p:cNvSpPr>
            <a:spLocks noGrp="1"/>
          </p:cNvSpPr>
          <p:nvPr>
            <p:ph type="title"/>
          </p:nvPr>
        </p:nvSpPr>
        <p:spPr>
          <a:xfrm>
            <a:off x="4678649" y="1112716"/>
            <a:ext cx="6789964"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4678649" y="2963606"/>
            <a:ext cx="6675151" cy="1796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1652904"/>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lnSpc>
          <a:spcPct val="90000"/>
        </a:lnSpc>
        <a:spcBef>
          <a:spcPct val="0"/>
        </a:spcBef>
        <a:buNone/>
        <a:defRPr sz="4400" b="1" kern="1200">
          <a:solidFill>
            <a:srgbClr val="739328"/>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9" cstate="print">
            <a:extLst>
              <a:ext uri="{28A0092B-C50C-407E-A947-70E740481C1C}">
                <a14:useLocalDpi xmlns:a14="http://schemas.microsoft.com/office/drawing/2010/main" val="0"/>
              </a:ext>
            </a:extLst>
          </a:blip>
          <a:srcRect l="30932" t="33572" r="30987" b="26904"/>
          <a:stretch/>
        </p:blipFill>
        <p:spPr>
          <a:xfrm>
            <a:off x="9968594" y="3697036"/>
            <a:ext cx="1918607" cy="2710543"/>
          </a:xfrm>
          <a:prstGeom prst="rect">
            <a:avLst/>
          </a:prstGeom>
        </p:spPr>
      </p:pic>
      <p:sp>
        <p:nvSpPr>
          <p:cNvPr id="8" name="Rectangle 7"/>
          <p:cNvSpPr/>
          <p:nvPr/>
        </p:nvSpPr>
        <p:spPr>
          <a:xfrm>
            <a:off x="0" y="6450227"/>
            <a:ext cx="12192000" cy="407773"/>
          </a:xfrm>
          <a:prstGeom prst="rect">
            <a:avLst/>
          </a:prstGeom>
          <a:solidFill>
            <a:srgbClr val="739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448800" y="6450227"/>
            <a:ext cx="2743200" cy="365125"/>
          </a:xfrm>
          <a:prstGeom prst="rect">
            <a:avLst/>
          </a:prstGeom>
        </p:spPr>
        <p:txBody>
          <a:bodyPr vert="horz" lIns="91440" tIns="45720" rIns="91440" bIns="45720" rtlCol="0" anchor="ctr"/>
          <a:lstStyle>
            <a:lvl1pPr algn="r">
              <a:defRPr sz="1200">
                <a:solidFill>
                  <a:schemeClr val="bg1"/>
                </a:solidFill>
                <a:latin typeface="Corbel" panose="020B0503020204020204" pitchFamily="34" charset="0"/>
              </a:defRPr>
            </a:lvl1pPr>
          </a:lstStyle>
          <a:p>
            <a:fld id="{88CFBED0-6533-46DC-AFCC-72C7F27F2D9C}" type="slidenum">
              <a:rPr lang="en-US" smtClean="0"/>
              <a:pPr/>
              <a:t>‹#›</a:t>
            </a:fld>
            <a:endParaRPr lang="en-US" dirty="0"/>
          </a:p>
        </p:txBody>
      </p:sp>
      <p:sp>
        <p:nvSpPr>
          <p:cNvPr id="7" name="Rectangle 6"/>
          <p:cNvSpPr/>
          <p:nvPr/>
        </p:nvSpPr>
        <p:spPr>
          <a:xfrm>
            <a:off x="0" y="0"/>
            <a:ext cx="12192000" cy="407773"/>
          </a:xfrm>
          <a:prstGeom prst="rect">
            <a:avLst/>
          </a:prstGeom>
          <a:solidFill>
            <a:srgbClr val="739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838200" y="1763486"/>
            <a:ext cx="10515600" cy="0"/>
          </a:xfrm>
          <a:prstGeom prst="line">
            <a:avLst/>
          </a:prstGeom>
          <a:ln w="63500">
            <a:solidFill>
              <a:srgbClr val="0F268E"/>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397829" y="6528459"/>
            <a:ext cx="3396342" cy="276999"/>
          </a:xfrm>
          <a:prstGeom prst="rect">
            <a:avLst/>
          </a:prstGeom>
          <a:noFill/>
        </p:spPr>
        <p:txBody>
          <a:bodyPr wrap="square" rtlCol="0">
            <a:spAutoFit/>
          </a:bodyPr>
          <a:lstStyle/>
          <a:p>
            <a:pPr algn="ctr"/>
            <a:r>
              <a:rPr lang="en-US" sz="1200" i="1" dirty="0">
                <a:solidFill>
                  <a:schemeClr val="bg1"/>
                </a:solidFill>
                <a:latin typeface="Corbel" panose="020B0503020204020204" pitchFamily="34" charset="0"/>
              </a:rPr>
              <a:t>American</a:t>
            </a:r>
            <a:r>
              <a:rPr lang="en-US" sz="1200" i="1" baseline="0" dirty="0">
                <a:solidFill>
                  <a:schemeClr val="bg1"/>
                </a:solidFill>
                <a:latin typeface="Corbel" panose="020B0503020204020204" pitchFamily="34" charset="0"/>
              </a:rPr>
              <a:t> Mental Health Counselors Association</a:t>
            </a:r>
            <a:endParaRPr lang="en-US" sz="1200" i="1" dirty="0">
              <a:solidFill>
                <a:schemeClr val="bg1"/>
              </a:solidFill>
              <a:latin typeface="Corbel" panose="020B0503020204020204" pitchFamily="34" charset="0"/>
            </a:endParaRPr>
          </a:p>
        </p:txBody>
      </p:sp>
      <p:sp>
        <p:nvSpPr>
          <p:cNvPr id="12" name="TextBox 11"/>
          <p:cNvSpPr txBox="1"/>
          <p:nvPr userDrawn="1"/>
        </p:nvSpPr>
        <p:spPr>
          <a:xfrm>
            <a:off x="121103" y="6515612"/>
            <a:ext cx="1314450" cy="276999"/>
          </a:xfrm>
          <a:prstGeom prst="rect">
            <a:avLst/>
          </a:prstGeom>
          <a:noFill/>
        </p:spPr>
        <p:txBody>
          <a:bodyPr wrap="square" rtlCol="0">
            <a:spAutoFit/>
          </a:bodyPr>
          <a:lstStyle/>
          <a:p>
            <a:r>
              <a:rPr lang="en-US" sz="1200" i="1" dirty="0">
                <a:solidFill>
                  <a:schemeClr val="bg1"/>
                </a:solidFill>
                <a:latin typeface="Corbel" panose="020B0503020204020204" pitchFamily="34" charset="0"/>
              </a:rPr>
              <a:t>www.amhca.org</a:t>
            </a:r>
          </a:p>
        </p:txBody>
      </p:sp>
    </p:spTree>
    <p:extLst>
      <p:ext uri="{BB962C8B-B14F-4D97-AF65-F5344CB8AC3E}">
        <p14:creationId xmlns:p14="http://schemas.microsoft.com/office/powerpoint/2010/main" val="2869033790"/>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talkspace.com/blog/category/recover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stmed.com/health-resources/how-much-does-an-emergency-room-visit-cost/" TargetMode="External"/><Relationship Id="rId2" Type="http://schemas.openxmlformats.org/officeDocument/2006/relationships/hyperlink" Target="http://www.fightchronicdisease.org/sites/default/files/TL221_final.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revcycleintelligence.com/news/senate-group-drafts-chronic-disease-management-payment-reform" TargetMode="External"/><Relationship Id="rId2" Type="http://schemas.openxmlformats.org/officeDocument/2006/relationships/hyperlink" Target="https://www.finance.senate.gov/imo/media/doc/CHRONIC%20Care%20Act%20of%202017%20Introduced.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jmiller@amhca.or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1113" y="800100"/>
            <a:ext cx="6789964" cy="1885949"/>
          </a:xfrm>
        </p:spPr>
        <p:txBody>
          <a:bodyPr>
            <a:noAutofit/>
          </a:bodyPr>
          <a:lstStyle/>
          <a:p>
            <a:pPr algn="ctr"/>
            <a:br>
              <a:rPr lang="en-US" sz="2400" dirty="0"/>
            </a:br>
            <a:br>
              <a:rPr lang="en-US" sz="2400" dirty="0"/>
            </a:br>
            <a:br>
              <a:rPr lang="en-US" sz="2400" dirty="0"/>
            </a:br>
            <a:r>
              <a:rPr lang="en-US" sz="3200" dirty="0"/>
              <a:t>Presentation to the National Coalition on Mental Health and Aging</a:t>
            </a:r>
            <a:br>
              <a:rPr lang="en-US" sz="3200"/>
            </a:br>
            <a:r>
              <a:rPr lang="en-US" sz="3200"/>
              <a:t>“Update </a:t>
            </a:r>
            <a:r>
              <a:rPr lang="en-US" sz="3200" dirty="0"/>
              <a:t>on Federal </a:t>
            </a:r>
            <a:r>
              <a:rPr lang="en-US" sz="3200"/>
              <a:t>Legislative Initiatives”</a:t>
            </a:r>
            <a:br>
              <a:rPr lang="en-US" sz="2600" dirty="0"/>
            </a:br>
            <a:br>
              <a:rPr lang="en-US" sz="3600" dirty="0"/>
            </a:br>
            <a:endParaRPr lang="en-US" sz="3400" dirty="0"/>
          </a:p>
        </p:txBody>
      </p:sp>
      <p:sp>
        <p:nvSpPr>
          <p:cNvPr id="2" name="Slide Number Placeholder 1"/>
          <p:cNvSpPr>
            <a:spLocks noGrp="1"/>
          </p:cNvSpPr>
          <p:nvPr>
            <p:ph type="sldNum" sz="quarter" idx="12"/>
          </p:nvPr>
        </p:nvSpPr>
        <p:spPr>
          <a:xfrm>
            <a:off x="7769629" y="6501188"/>
            <a:ext cx="2743200" cy="365125"/>
          </a:xfrm>
        </p:spPr>
        <p:txBody>
          <a:bodyPr/>
          <a:lstStyle/>
          <a:p>
            <a:fld id="{88CFBED0-6533-46DC-AFCC-72C7F27F2D9C}" type="slidenum">
              <a:rPr lang="en-US" smtClean="0"/>
              <a:pPr/>
              <a:t>1</a:t>
            </a:fld>
            <a:endParaRPr lang="en-US" dirty="0"/>
          </a:p>
        </p:txBody>
      </p:sp>
      <p:sp>
        <p:nvSpPr>
          <p:cNvPr id="4" name="Text Placeholder 3"/>
          <p:cNvSpPr>
            <a:spLocks noGrp="1"/>
          </p:cNvSpPr>
          <p:nvPr>
            <p:ph type="body" sz="quarter" idx="13"/>
          </p:nvPr>
        </p:nvSpPr>
        <p:spPr>
          <a:xfrm>
            <a:off x="4675700" y="2987674"/>
            <a:ext cx="6792913" cy="2433411"/>
          </a:xfrm>
        </p:spPr>
        <p:txBody>
          <a:bodyPr>
            <a:normAutofit fontScale="25000" lnSpcReduction="20000"/>
          </a:bodyPr>
          <a:lstStyle/>
          <a:p>
            <a:pPr algn="ctr">
              <a:lnSpc>
                <a:spcPct val="150000"/>
              </a:lnSpc>
            </a:pPr>
            <a:r>
              <a:rPr lang="en-US" altLang="en-US" sz="7400" b="1" dirty="0">
                <a:ea typeface="ＭＳ Ｐゴシック" panose="020B0600070205080204" pitchFamily="34" charset="-128"/>
              </a:rPr>
              <a:t>by</a:t>
            </a:r>
          </a:p>
          <a:p>
            <a:pPr marR="0" algn="ctr">
              <a:lnSpc>
                <a:spcPct val="150000"/>
              </a:lnSpc>
            </a:pPr>
            <a:r>
              <a:rPr lang="en-US" altLang="en-US" sz="7400" b="1" dirty="0">
                <a:ea typeface="ＭＳ Ｐゴシック" panose="020B0600070205080204" pitchFamily="34" charset="-128"/>
              </a:rPr>
              <a:t>Joel E. Miller</a:t>
            </a:r>
          </a:p>
          <a:p>
            <a:pPr marR="0" algn="ctr">
              <a:lnSpc>
                <a:spcPct val="150000"/>
              </a:lnSpc>
            </a:pPr>
            <a:r>
              <a:rPr lang="en-US" altLang="en-US" sz="7400" b="1" dirty="0">
                <a:ea typeface="ＭＳ Ｐゴシック" panose="020B0600070205080204" pitchFamily="34" charset="-128"/>
              </a:rPr>
              <a:t>Executive Director and CEO </a:t>
            </a:r>
          </a:p>
          <a:p>
            <a:pPr marR="0" algn="ctr">
              <a:lnSpc>
                <a:spcPct val="150000"/>
              </a:lnSpc>
            </a:pPr>
            <a:r>
              <a:rPr lang="en-US" altLang="en-US" sz="7400" b="1" dirty="0">
                <a:ea typeface="ＭＳ Ｐゴシック" panose="020B0600070205080204" pitchFamily="34" charset="-128"/>
              </a:rPr>
              <a:t>American Mental Health Counselors Association</a:t>
            </a:r>
          </a:p>
          <a:p>
            <a:pPr marR="0" algn="ctr">
              <a:lnSpc>
                <a:spcPct val="150000"/>
              </a:lnSpc>
            </a:pPr>
            <a:r>
              <a:rPr lang="en-US" altLang="en-US" sz="7400" b="1" dirty="0">
                <a:ea typeface="ＭＳ Ｐゴシック" panose="020B0600070205080204" pitchFamily="34" charset="-128"/>
              </a:rPr>
              <a:t>June 26, 2017</a:t>
            </a:r>
          </a:p>
          <a:p>
            <a:endParaRPr lang="en-US" dirty="0"/>
          </a:p>
        </p:txBody>
      </p:sp>
    </p:spTree>
    <p:extLst>
      <p:ext uri="{BB962C8B-B14F-4D97-AF65-F5344CB8AC3E}">
        <p14:creationId xmlns:p14="http://schemas.microsoft.com/office/powerpoint/2010/main" val="212557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the AHCA Does Do</a:t>
            </a:r>
          </a:p>
        </p:txBody>
      </p:sp>
      <p:sp>
        <p:nvSpPr>
          <p:cNvPr id="3" name="Content Placeholder 2"/>
          <p:cNvSpPr>
            <a:spLocks noGrp="1"/>
          </p:cNvSpPr>
          <p:nvPr>
            <p:ph idx="1"/>
          </p:nvPr>
        </p:nvSpPr>
        <p:spPr/>
        <p:txBody>
          <a:bodyPr>
            <a:normAutofit fontScale="70000" lnSpcReduction="20000"/>
          </a:bodyPr>
          <a:lstStyle/>
          <a:p>
            <a:r>
              <a:rPr lang="en-US" sz="2900" b="1" i="1" dirty="0"/>
              <a:t>What the AHCA does is eliminate according to CBO analysis of the bill, almost $900 billion in taxes </a:t>
            </a:r>
            <a:r>
              <a:rPr lang="en-US" sz="2900" dirty="0"/>
              <a:t>imposed by the ACA on higher-income taxpayers and health care providers or insurers. </a:t>
            </a:r>
          </a:p>
          <a:p>
            <a:endParaRPr lang="en-US" sz="2900" dirty="0"/>
          </a:p>
          <a:p>
            <a:r>
              <a:rPr lang="en-US" sz="2900" b="1" i="1" dirty="0"/>
              <a:t>It also cut Medicaid by an equivalent amount – nearly $880 billion </a:t>
            </a:r>
            <a:r>
              <a:rPr lang="en-US" sz="2900" dirty="0"/>
              <a:t>– by phasing out enhanced funding for the Medicaid expansion and moving Medicaid to a block grant or per capita cap program</a:t>
            </a:r>
          </a:p>
          <a:p>
            <a:pPr marL="0" indent="0">
              <a:buNone/>
            </a:pPr>
            <a:endParaRPr lang="en-US" sz="2900" dirty="0"/>
          </a:p>
          <a:p>
            <a:r>
              <a:rPr lang="en-US" sz="2900" dirty="0"/>
              <a:t>The AHCA repeals several of the ACA taxes and fees beginning in 2017: </a:t>
            </a:r>
          </a:p>
          <a:p>
            <a:pPr marL="0" indent="0">
              <a:buNone/>
            </a:pPr>
            <a:endParaRPr lang="en-US" sz="2900" dirty="0"/>
          </a:p>
          <a:p>
            <a:pPr lvl="1"/>
            <a:r>
              <a:rPr lang="en-US" sz="2900" dirty="0"/>
              <a:t>Annual provider fee;</a:t>
            </a:r>
          </a:p>
          <a:p>
            <a:pPr lvl="1"/>
            <a:r>
              <a:rPr lang="en-US" sz="2900" dirty="0"/>
              <a:t>Health insurance company tax</a:t>
            </a:r>
          </a:p>
          <a:p>
            <a:pPr lvl="1"/>
            <a:r>
              <a:rPr lang="en-US" sz="2900" dirty="0"/>
              <a:t>Medicare tax increase;</a:t>
            </a:r>
          </a:p>
          <a:p>
            <a:pPr lvl="1"/>
            <a:r>
              <a:rPr lang="en-US" sz="2900" dirty="0"/>
              <a:t>ACA net investment income tax;</a:t>
            </a:r>
          </a:p>
          <a:p>
            <a:pPr lvl="1"/>
            <a:r>
              <a:rPr lang="en-US" sz="2900" dirty="0"/>
              <a:t>Prescription drug tax; and</a:t>
            </a:r>
          </a:p>
          <a:p>
            <a:pPr lvl="1"/>
            <a:r>
              <a:rPr lang="en-US" sz="2900" dirty="0"/>
              <a:t>Medical device tax.</a:t>
            </a:r>
            <a:r>
              <a:rPr lang="en-US" sz="2900" b="1" i="1" dirty="0"/>
              <a:t> </a:t>
            </a:r>
          </a:p>
          <a:p>
            <a:pPr lvl="1"/>
            <a:endParaRPr lang="en-US" b="1" i="1" dirty="0"/>
          </a:p>
          <a:p>
            <a:pPr marL="457200"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10</a:t>
            </a:fld>
            <a:endParaRPr lang="en-US" dirty="0"/>
          </a:p>
        </p:txBody>
      </p:sp>
    </p:spTree>
    <p:extLst>
      <p:ext uri="{BB962C8B-B14F-4D97-AF65-F5344CB8AC3E}">
        <p14:creationId xmlns:p14="http://schemas.microsoft.com/office/powerpoint/2010/main" val="405786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Older Americans Will Pay More for Coverage</a:t>
            </a:r>
            <a:endParaRPr lang="en-US" dirty="0"/>
          </a:p>
        </p:txBody>
      </p:sp>
      <p:sp>
        <p:nvSpPr>
          <p:cNvPr id="3" name="Content Placeholder 2"/>
          <p:cNvSpPr>
            <a:spLocks noGrp="1"/>
          </p:cNvSpPr>
          <p:nvPr>
            <p:ph idx="1"/>
          </p:nvPr>
        </p:nvSpPr>
        <p:spPr/>
        <p:txBody>
          <a:bodyPr>
            <a:normAutofit fontScale="85000" lnSpcReduction="20000"/>
          </a:bodyPr>
          <a:lstStyle/>
          <a:p>
            <a:r>
              <a:rPr lang="en-US" dirty="0"/>
              <a:t>Older consumers would pay more for coverage under the GOP plan. </a:t>
            </a:r>
          </a:p>
          <a:p>
            <a:endParaRPr lang="en-US" dirty="0"/>
          </a:p>
          <a:p>
            <a:r>
              <a:rPr lang="en-US" dirty="0"/>
              <a:t>The oldest Americans on the individual health insurance market are 64, just shy of the Medicare eligibility age of 65, and under the Affordable Care Act they can be charged no more than 3 times what a 21-year-old person would pay. </a:t>
            </a:r>
          </a:p>
          <a:p>
            <a:endParaRPr lang="en-US" dirty="0"/>
          </a:p>
          <a:p>
            <a:r>
              <a:rPr lang="en-US" dirty="0"/>
              <a:t>The new GOP plan would broaden the age bands, as these rate limits are called, to 5 to 1, allowing health plans and insurers to charge the oldest consumers 5 times more than younger ones. </a:t>
            </a:r>
          </a:p>
          <a:p>
            <a:endParaRPr lang="en-US" dirty="0"/>
          </a:p>
          <a:p>
            <a:r>
              <a:rPr lang="en-US" dirty="0"/>
              <a:t>Moreover, the proposal would give the states the latitude to broaden those limits even further.</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11</a:t>
            </a:fld>
            <a:endParaRPr lang="en-US" dirty="0"/>
          </a:p>
        </p:txBody>
      </p:sp>
    </p:spTree>
    <p:extLst>
      <p:ext uri="{BB962C8B-B14F-4D97-AF65-F5344CB8AC3E}">
        <p14:creationId xmlns:p14="http://schemas.microsoft.com/office/powerpoint/2010/main" val="340212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Medicaid Expansion Program Changes Threaten Mental Health Services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Republican plan includes a phase out of the Medicaid Expansion program – despite concerns from GOP governors in states who have implemented the program to keep it in place.</a:t>
            </a:r>
          </a:p>
          <a:p>
            <a:pPr marL="0" indent="0">
              <a:buNone/>
            </a:pPr>
            <a:endParaRPr lang="en-US" dirty="0"/>
          </a:p>
          <a:p>
            <a:r>
              <a:rPr lang="en-US" dirty="0"/>
              <a:t>About 12 million people have received health insurance coverage through the Medicaid Expansion program since it went into effect in 2014.  </a:t>
            </a:r>
          </a:p>
          <a:p>
            <a:pPr marL="0" indent="0">
              <a:buNone/>
            </a:pPr>
            <a:endParaRPr lang="en-US" dirty="0"/>
          </a:p>
          <a:p>
            <a:r>
              <a:rPr lang="en-US" dirty="0"/>
              <a:t>Program runs until 2020, then it will freeze, and no other enrollees can be added.  </a:t>
            </a:r>
          </a:p>
          <a:p>
            <a:endParaRPr lang="en-US" dirty="0"/>
          </a:p>
          <a:p>
            <a:r>
              <a:rPr lang="en-US" dirty="0"/>
              <a:t>Medicaid is the biggest payer for mental health services in the US, covering 27% of mental health care for Americans. Medicaid is vital to the mental health of lower-income and older Americans  across the country.</a:t>
            </a:r>
          </a:p>
          <a:p>
            <a:endParaRPr lang="en-US" dirty="0"/>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12</a:t>
            </a:fld>
            <a:endParaRPr lang="en-US" dirty="0"/>
          </a:p>
        </p:txBody>
      </p:sp>
    </p:spTree>
    <p:extLst>
      <p:ext uri="{BB962C8B-B14F-4D97-AF65-F5344CB8AC3E}">
        <p14:creationId xmlns:p14="http://schemas.microsoft.com/office/powerpoint/2010/main" val="20263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000" b="1" i="1" dirty="0"/>
            </a:br>
            <a:r>
              <a:rPr lang="en-US" sz="4000" b="1" i="1" dirty="0"/>
              <a:t>“The Better Care Reconciliation Act of 2017”</a:t>
            </a:r>
            <a:br>
              <a:rPr lang="en-US" sz="4000" b="1" i="1" dirty="0"/>
            </a:br>
            <a:r>
              <a:rPr lang="en-US" sz="4000" b="1" i="1" dirty="0"/>
              <a:t>Senate ACA Repeal/Replace Bill</a:t>
            </a:r>
            <a:endParaRPr lang="en-US" sz="4000" dirty="0"/>
          </a:p>
        </p:txBody>
      </p:sp>
      <p:sp>
        <p:nvSpPr>
          <p:cNvPr id="3" name="Content Placeholder 2"/>
          <p:cNvSpPr>
            <a:spLocks noGrp="1"/>
          </p:cNvSpPr>
          <p:nvPr>
            <p:ph idx="1"/>
          </p:nvPr>
        </p:nvSpPr>
        <p:spPr>
          <a:xfrm>
            <a:off x="838200" y="2051221"/>
            <a:ext cx="10515600" cy="4125741"/>
          </a:xfrm>
        </p:spPr>
        <p:txBody>
          <a:bodyPr>
            <a:normAutofit fontScale="77500" lnSpcReduction="20000"/>
          </a:bodyPr>
          <a:lstStyle/>
          <a:p>
            <a:r>
              <a:rPr lang="en-US" dirty="0"/>
              <a:t>Like the upcoming solar eclipse this summer when the Moon passes between the Sun and Earth and the Moon nearly blocks out the Sun, the Senate ACA Repeal and Replace bill – known as </a:t>
            </a:r>
            <a:r>
              <a:rPr lang="en-US" b="1" i="1" dirty="0"/>
              <a:t>“The Better Care Reconciliation Act of 2017”</a:t>
            </a:r>
            <a:r>
              <a:rPr lang="en-US" dirty="0"/>
              <a:t> – essentially blocks out most of the key provisions of the Affordable Care Act (ACA, or aka Obamacare) over the next several years (I have included start-up or end years throughout this initial analysis).</a:t>
            </a:r>
          </a:p>
          <a:p>
            <a:pPr marL="0" indent="0">
              <a:buNone/>
            </a:pPr>
            <a:endParaRPr lang="en-US" dirty="0"/>
          </a:p>
          <a:p>
            <a:r>
              <a:rPr lang="en-US" dirty="0"/>
              <a:t>Senate Majority Leader McConnell and the Republicans have been trying to thread a needle balancing the demands of conservative Republicans trying to unwind the “Democratic welfare state” and a handful of more pragmatic moderate Republicans opposed to simply throwing millions of people off their current health insurance coverage they have secured through Medicaid and the health insurance exchanges.  </a:t>
            </a:r>
          </a:p>
          <a:p>
            <a:endParaRPr lang="en-US" dirty="0"/>
          </a:p>
          <a:p>
            <a:r>
              <a:rPr lang="en-US" dirty="0"/>
              <a:t>You have seen this same movie play out in the House earlier this year.</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13</a:t>
            </a:fld>
            <a:endParaRPr lang="en-US" dirty="0"/>
          </a:p>
        </p:txBody>
      </p:sp>
    </p:spTree>
    <p:extLst>
      <p:ext uri="{BB962C8B-B14F-4D97-AF65-F5344CB8AC3E}">
        <p14:creationId xmlns:p14="http://schemas.microsoft.com/office/powerpoint/2010/main" val="410558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Senate ACA Repeal/Replace Bill</a:t>
            </a:r>
            <a:endParaRPr lang="en-US" dirty="0"/>
          </a:p>
        </p:txBody>
      </p:sp>
      <p:sp>
        <p:nvSpPr>
          <p:cNvPr id="3" name="Content Placeholder 2"/>
          <p:cNvSpPr>
            <a:spLocks noGrp="1"/>
          </p:cNvSpPr>
          <p:nvPr>
            <p:ph idx="1"/>
          </p:nvPr>
        </p:nvSpPr>
        <p:spPr/>
        <p:txBody>
          <a:bodyPr>
            <a:normAutofit fontScale="85000" lnSpcReduction="20000"/>
          </a:bodyPr>
          <a:lstStyle/>
          <a:p>
            <a:r>
              <a:rPr lang="en-US" sz="2100" dirty="0"/>
              <a:t>Like the House bill there would still be about $850 billion in Medicaid cuts used to cut taxes for wealthy people and health care corporations. </a:t>
            </a:r>
          </a:p>
          <a:p>
            <a:endParaRPr lang="en-US" sz="2100" dirty="0"/>
          </a:p>
          <a:p>
            <a:r>
              <a:rPr lang="en-US" sz="2100" dirty="0"/>
              <a:t>The insurance market subsidies would be much better for lower income people than the House bill provided, but still well short of what the ACA provides – particularly because the ACA provides richer benefit plans (including mental health and substance use coverage) and out-of-pocket cost sharing subsidies for the poorest Americans than would the Senate bill.</a:t>
            </a:r>
          </a:p>
          <a:p>
            <a:pPr marL="0" indent="0">
              <a:buNone/>
            </a:pPr>
            <a:endParaRPr lang="en-US" sz="2100" dirty="0"/>
          </a:p>
          <a:p>
            <a:r>
              <a:rPr lang="en-US" sz="2100" dirty="0"/>
              <a:t>Ironically, the Senate bill may not improve the operation of the individual health insurance market. There would be no individual mandate and insurers would have to cover all pre-existing conditions. But there would not be any consequences for people who didn’t buy coverage! There would also be no robust long-term reinsurance scheme to protect health insurance carriers.</a:t>
            </a:r>
          </a:p>
          <a:p>
            <a:endParaRPr lang="en-US" sz="2100" dirty="0"/>
          </a:p>
          <a:p>
            <a:r>
              <a:rPr lang="en-US" sz="2100" dirty="0"/>
              <a:t>Concerned that the Senate proposal represents a significant move in the wrong direction, resulting in fewer people having access to health insurance coverage, fewer patient protections, and less coverage for essential behavioral health care like MH/SU services.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14</a:t>
            </a:fld>
            <a:endParaRPr lang="en-US" dirty="0"/>
          </a:p>
        </p:txBody>
      </p:sp>
    </p:spTree>
    <p:extLst>
      <p:ext uri="{BB962C8B-B14F-4D97-AF65-F5344CB8AC3E}">
        <p14:creationId xmlns:p14="http://schemas.microsoft.com/office/powerpoint/2010/main" val="404114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Senate ACA Repeal/Replace Bill</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There are two major thrusts in the Senate bill – one aimed at the conservatives and the other at the moderates.</a:t>
            </a:r>
          </a:p>
          <a:p>
            <a:endParaRPr lang="en-US" dirty="0"/>
          </a:p>
          <a:p>
            <a:r>
              <a:rPr lang="en-US" dirty="0"/>
              <a:t>For the conservatives, the bill includes repealing just about all of its taxes (that help pay for health insurance coverage such as health insurance and medical device taxes), rolling back the Medicaid expansion while ending Medicaid’s open-ended federal entitlement to the states, and ditching the individual mandate to buy coverage and the employer mandate to offer it to employees.</a:t>
            </a:r>
          </a:p>
          <a:p>
            <a:pPr marL="0" indent="0">
              <a:buNone/>
            </a:pPr>
            <a:endParaRPr lang="en-US" dirty="0"/>
          </a:p>
          <a:p>
            <a:r>
              <a:rPr lang="en-US" dirty="0"/>
              <a:t>But for the moderates, the draft would keep much of the ACA’s individual insurance subsidy structure, creates a “softer landing” for those on the Medicaid expansion, and wouldn't allow states to opt out of key protections for patients with pre-existing conditions as the House bill did, that resulted in substantial Democratic criticism.</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15</a:t>
            </a:fld>
            <a:endParaRPr lang="en-US" dirty="0"/>
          </a:p>
        </p:txBody>
      </p:sp>
    </p:spTree>
    <p:extLst>
      <p:ext uri="{BB962C8B-B14F-4D97-AF65-F5344CB8AC3E}">
        <p14:creationId xmlns:p14="http://schemas.microsoft.com/office/powerpoint/2010/main" val="48609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Medicaid Provisions</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t>In a deft appeal to both moderates and conservatives, the Senate bill gives moderates a more phased-in rollback of Medicaid than the House bill. The Medicaid expansion would not begin to transition to the new scheme for four years – starting in 2021 finally ending at the pre-ACA levels in 2024 (page 37). </a:t>
            </a:r>
          </a:p>
          <a:p>
            <a:pPr marL="0" indent="0">
              <a:buNone/>
            </a:pPr>
            <a:r>
              <a:rPr lang="en-US" dirty="0"/>
              <a:t> </a:t>
            </a:r>
          </a:p>
          <a:p>
            <a:r>
              <a:rPr lang="en-US" dirty="0"/>
              <a:t>For conservatives, the bill would end the current open-ended state entitlement to unlimited federal funds as state costs increased by instituting a per capita cap and would cut federal payments to the states by using a lower future growth rate -- but the lowest growth rate would not begin until 2025. The bill also provides states the options of operating under a block grant scheme.</a:t>
            </a:r>
          </a:p>
          <a:p>
            <a:pPr marL="0" indent="0">
              <a:buNone/>
            </a:pPr>
            <a:endParaRPr lang="en-US" dirty="0"/>
          </a:p>
          <a:p>
            <a:r>
              <a:rPr lang="en-US" dirty="0"/>
              <a:t>Federal Medicaid payments would inflate each year at no more than the Medical CPI+1% through 2025 and then fall to the lower Urban CPI (not increased by 1%) (page 62).</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16</a:t>
            </a:fld>
            <a:endParaRPr lang="en-US" dirty="0"/>
          </a:p>
        </p:txBody>
      </p:sp>
    </p:spTree>
    <p:extLst>
      <p:ext uri="{BB962C8B-B14F-4D97-AF65-F5344CB8AC3E}">
        <p14:creationId xmlns:p14="http://schemas.microsoft.com/office/powerpoint/2010/main" val="214803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Medicaid Provisions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States that did not expand Medicaid would receive additional safety net funding in the form of enhanced provider payments through 2022 prior to the complete phase out of the Medicaid expansion (page 45).</a:t>
            </a:r>
          </a:p>
          <a:p>
            <a:endParaRPr lang="en-US" dirty="0"/>
          </a:p>
          <a:p>
            <a:r>
              <a:rPr lang="en-US" dirty="0"/>
              <a:t>The Senate bill – according to a report issued by the Urban Institute – would cut Medicaid spending by an additional $467 billion over the next 10 years compared to the House measure.</a:t>
            </a:r>
          </a:p>
          <a:p>
            <a:pPr marL="0" indent="0">
              <a:buNone/>
            </a:pPr>
            <a:endParaRPr lang="en-US" dirty="0"/>
          </a:p>
          <a:p>
            <a:r>
              <a:rPr lang="en-US" b="1" dirty="0"/>
              <a:t>House Bill </a:t>
            </a:r>
            <a:r>
              <a:rPr lang="en-US" dirty="0"/>
              <a:t>-- Medicaid would be funded by giving states a </a:t>
            </a:r>
            <a:r>
              <a:rPr lang="en-US" b="1" dirty="0"/>
              <a:t>per capita amount or block grant</a:t>
            </a:r>
            <a:r>
              <a:rPr lang="en-US" dirty="0"/>
              <a:t> based on how much each state is spending, not adjusting for rising costs. Overall, this is expected to substantially decrease federal funding, according to the Congressional Budget Office’s report on the plan. States would </a:t>
            </a:r>
            <a:r>
              <a:rPr lang="en-US" b="1" dirty="0"/>
              <a:t>not be able to expand Medicaid</a:t>
            </a:r>
            <a:r>
              <a:rPr lang="en-US" dirty="0"/>
              <a:t> after this year. In states that do expand by the deadline, the federal government will pay a smaller portion of the cost for people who sign up after 2019, making the expansion much more expensive for those states.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17</a:t>
            </a:fld>
            <a:endParaRPr lang="en-US" dirty="0"/>
          </a:p>
        </p:txBody>
      </p:sp>
    </p:spTree>
    <p:extLst>
      <p:ext uri="{BB962C8B-B14F-4D97-AF65-F5344CB8AC3E}">
        <p14:creationId xmlns:p14="http://schemas.microsoft.com/office/powerpoint/2010/main" val="29095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br>
            <a:r>
              <a:rPr lang="en-US" b="1" dirty="0"/>
              <a:t>Medicaid Waivers</a:t>
            </a:r>
          </a:p>
        </p:txBody>
      </p:sp>
      <p:sp>
        <p:nvSpPr>
          <p:cNvPr id="3" name="Content Placeholder 2"/>
          <p:cNvSpPr>
            <a:spLocks noGrp="1"/>
          </p:cNvSpPr>
          <p:nvPr>
            <p:ph idx="1"/>
          </p:nvPr>
        </p:nvSpPr>
        <p:spPr>
          <a:xfrm>
            <a:off x="838200" y="1952367"/>
            <a:ext cx="10515600" cy="4224595"/>
          </a:xfrm>
        </p:spPr>
        <p:txBody>
          <a:bodyPr>
            <a:normAutofit fontScale="85000" lnSpcReduction="20000"/>
          </a:bodyPr>
          <a:lstStyle/>
          <a:p>
            <a:r>
              <a:rPr lang="en-US" dirty="0"/>
              <a:t>The Senate bill does protect those with pre-existing conditions, including mental illness, more than the House version.  It does this by keeping a provision, known as the community rating that prevents health insurance companies from charging higher premiums for those with pre-existing conditions more.</a:t>
            </a:r>
          </a:p>
          <a:p>
            <a:pPr marL="0" indent="0">
              <a:buNone/>
            </a:pPr>
            <a:endParaRPr lang="en-US" dirty="0"/>
          </a:p>
          <a:p>
            <a:r>
              <a:rPr lang="en-US" dirty="0"/>
              <a:t>However, the Senate’s plan may still propose giving states the power to waive essential health benefits. This would allow health insurance companies in those areas to exclude certain benefits from their coverage, like mental health and substance use disorder services.</a:t>
            </a:r>
          </a:p>
          <a:p>
            <a:pPr marL="0" indent="0">
              <a:buNone/>
            </a:pPr>
            <a:endParaRPr lang="en-US" dirty="0"/>
          </a:p>
          <a:p>
            <a:r>
              <a:rPr lang="en-US" dirty="0"/>
              <a:t>An analysis published before the Senate draft was released, by the Center for American Progress said health insurance premiums could significantly increase for MH/SU disorder treatments because of these waivers.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18</a:t>
            </a:fld>
            <a:endParaRPr lang="en-US" dirty="0"/>
          </a:p>
        </p:txBody>
      </p:sp>
    </p:spTree>
    <p:extLst>
      <p:ext uri="{BB962C8B-B14F-4D97-AF65-F5344CB8AC3E}">
        <p14:creationId xmlns:p14="http://schemas.microsoft.com/office/powerpoint/2010/main" val="67559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Impact of Medicaid Changes on Fighting  Opioid Crisis</a:t>
            </a:r>
          </a:p>
        </p:txBody>
      </p:sp>
      <p:sp>
        <p:nvSpPr>
          <p:cNvPr id="3" name="Content Placeholder 2"/>
          <p:cNvSpPr>
            <a:spLocks noGrp="1"/>
          </p:cNvSpPr>
          <p:nvPr>
            <p:ph idx="1"/>
          </p:nvPr>
        </p:nvSpPr>
        <p:spPr/>
        <p:txBody>
          <a:bodyPr>
            <a:normAutofit fontScale="62500" lnSpcReduction="20000"/>
          </a:bodyPr>
          <a:lstStyle/>
          <a:p>
            <a:endParaRPr lang="en-US" dirty="0"/>
          </a:p>
          <a:p>
            <a:r>
              <a:rPr lang="en-US" dirty="0"/>
              <a:t>Any changes to MH/SU coverage and care don’t occur in a vacuum. The ongoing opioid crisis is the most pervasive, expensive, and deadly drug epidemic in recent times, and the Senate Repeal bill would unquestionably curtail federal tools for combatting the problem.</a:t>
            </a:r>
          </a:p>
          <a:p>
            <a:pPr marL="0" indent="0">
              <a:buNone/>
            </a:pPr>
            <a:endParaRPr lang="en-US" dirty="0"/>
          </a:p>
          <a:p>
            <a:r>
              <a:rPr lang="en-US" dirty="0"/>
              <a:t>Medicaid is paying 50 percent of all medication-assisted opioid treatment. The decreased funding for Medicaid in the Senate bill would not only risk cutting in half federal funds for medication-assisted treatment, it would also decrease cost-effective preventative care that could identify and assist people before they start spiraling through addiction. </a:t>
            </a:r>
          </a:p>
          <a:p>
            <a:pPr marL="0" indent="0">
              <a:buNone/>
            </a:pPr>
            <a:endParaRPr lang="en-US" dirty="0"/>
          </a:p>
          <a:p>
            <a:r>
              <a:rPr lang="en-US" dirty="0"/>
              <a:t>Research indicates that at least some of the opioid crisis is created—and then exacerbated – by widespread mental-health issues like depression. </a:t>
            </a:r>
          </a:p>
          <a:p>
            <a:pPr marL="0" indent="0">
              <a:buNone/>
            </a:pPr>
            <a:r>
              <a:rPr lang="en-US" dirty="0"/>
              <a:t> </a:t>
            </a:r>
          </a:p>
          <a:p>
            <a:r>
              <a:rPr lang="en-US" b="1" dirty="0"/>
              <a:t>So the Senate bill would be something of a double whammy: diminishing both the prevention and the crisis-response functions of public health.  That would hit hardest in the states with the worst fortunes already, states like WV and Kentucky.  The bill does create a $2 billion fund to provide grants to states for MH/SU treatments, but those funds fall far short of what is needed to attack the problem.</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19</a:t>
            </a:fld>
            <a:endParaRPr lang="en-US" dirty="0"/>
          </a:p>
        </p:txBody>
      </p:sp>
    </p:spTree>
    <p:extLst>
      <p:ext uri="{BB962C8B-B14F-4D97-AF65-F5344CB8AC3E}">
        <p14:creationId xmlns:p14="http://schemas.microsoft.com/office/powerpoint/2010/main" val="81504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Congressional Legislative Areas of Concern</a:t>
            </a:r>
            <a:endParaRPr lang="en-US" dirty="0"/>
          </a:p>
        </p:txBody>
      </p:sp>
      <p:sp>
        <p:nvSpPr>
          <p:cNvPr id="3" name="Content Placeholder 2"/>
          <p:cNvSpPr>
            <a:spLocks noGrp="1"/>
          </p:cNvSpPr>
          <p:nvPr>
            <p:ph idx="1"/>
          </p:nvPr>
        </p:nvSpPr>
        <p:spPr/>
        <p:txBody>
          <a:bodyPr/>
          <a:lstStyle/>
          <a:p>
            <a:r>
              <a:rPr lang="en-US" dirty="0"/>
              <a:t>Repeal and Replace of the Affordable Care Act and Implications for Mental Health Care Services</a:t>
            </a:r>
          </a:p>
          <a:p>
            <a:endParaRPr lang="en-US" dirty="0"/>
          </a:p>
          <a:p>
            <a:r>
              <a:rPr lang="en-US" dirty="0"/>
              <a:t>Chronic Care Bill</a:t>
            </a:r>
          </a:p>
          <a:p>
            <a:endParaRPr lang="en-US" dirty="0"/>
          </a:p>
          <a:p>
            <a:r>
              <a:rPr lang="en-US" dirty="0"/>
              <a:t>Looking Over the Horizon on Unfinished Business</a:t>
            </a:r>
          </a:p>
        </p:txBody>
      </p:sp>
      <p:sp>
        <p:nvSpPr>
          <p:cNvPr id="4" name="Slide Number Placeholder 3"/>
          <p:cNvSpPr>
            <a:spLocks noGrp="1"/>
          </p:cNvSpPr>
          <p:nvPr>
            <p:ph type="sldNum" sz="quarter" idx="12"/>
          </p:nvPr>
        </p:nvSpPr>
        <p:spPr/>
        <p:txBody>
          <a:bodyPr/>
          <a:lstStyle/>
          <a:p>
            <a:fld id="{88CFBED0-6533-46DC-AFCC-72C7F27F2D9C}" type="slidenum">
              <a:rPr lang="en-US" smtClean="0"/>
              <a:t>2</a:t>
            </a:fld>
            <a:endParaRPr lang="en-US" dirty="0"/>
          </a:p>
        </p:txBody>
      </p:sp>
    </p:spTree>
    <p:extLst>
      <p:ext uri="{BB962C8B-B14F-4D97-AF65-F5344CB8AC3E}">
        <p14:creationId xmlns:p14="http://schemas.microsoft.com/office/powerpoint/2010/main" val="415995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Provisions Pertaining to Individual Health Insurance Market Subsidies</a:t>
            </a:r>
            <a:br>
              <a:rPr lang="en-US" b="1" dirty="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r>
              <a:rPr lang="en-US" sz="3600" dirty="0"/>
              <a:t>The ACA provides premium subsidies for those making up to 400 percent of the federal poverty level (FPL). Starting in 2020, under the Senate’s draft bill, subsidies would be capped at 350 percent of the FPL. </a:t>
            </a:r>
          </a:p>
          <a:p>
            <a:pPr marL="0" indent="0">
              <a:buNone/>
            </a:pPr>
            <a:endParaRPr lang="en-US" sz="3600" dirty="0"/>
          </a:p>
          <a:p>
            <a:r>
              <a:rPr lang="en-US" sz="3600" dirty="0"/>
              <a:t>But anyone not eligible for Medicaid would be eligible for a subsidy—thereby offering a means to coverage for the people who would no longer be eligible for Medicaid. Like the ACA, subsidies would be pegged to an actuarial value benchmark plan (page 5) thereby assuring an arguably adequate subsidy for a baseline plan. </a:t>
            </a:r>
          </a:p>
          <a:p>
            <a:endParaRPr lang="en-US" sz="3600" dirty="0"/>
          </a:p>
          <a:p>
            <a:r>
              <a:rPr lang="en-US" sz="3600" dirty="0"/>
              <a:t>But the actuarial value under the Senate plan would be at 58 percent compared to the 70 percent standard in Obamacare. The essential health benefit requirements would sunset in 2020 </a:t>
            </a:r>
            <a:r>
              <a:rPr lang="en-US" sz="3300" dirty="0"/>
              <a:t>(page 41).</a:t>
            </a:r>
          </a:p>
          <a:p>
            <a:pPr marL="0" indent="0">
              <a:buNone/>
            </a:pPr>
            <a:endParaRPr lang="en-US" sz="3600" dirty="0"/>
          </a:p>
          <a:p>
            <a:r>
              <a:rPr lang="en-US" sz="3600" dirty="0"/>
              <a:t>Like the ACA, subsidies would be tied to a person’s income. The Senate Republican plan would add age to the calculation.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20</a:t>
            </a:fld>
            <a:endParaRPr lang="en-US" dirty="0"/>
          </a:p>
        </p:txBody>
      </p:sp>
    </p:spTree>
    <p:extLst>
      <p:ext uri="{BB962C8B-B14F-4D97-AF65-F5344CB8AC3E}">
        <p14:creationId xmlns:p14="http://schemas.microsoft.com/office/powerpoint/2010/main" val="184104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Provisions Pertaining to Individual Health Insurance Market Subsidies</a:t>
            </a:r>
            <a:endParaRPr lang="en-US" sz="4000" dirty="0"/>
          </a:p>
        </p:txBody>
      </p:sp>
      <p:sp>
        <p:nvSpPr>
          <p:cNvPr id="3" name="Content Placeholder 2"/>
          <p:cNvSpPr>
            <a:spLocks noGrp="1"/>
          </p:cNvSpPr>
          <p:nvPr>
            <p:ph idx="1"/>
          </p:nvPr>
        </p:nvSpPr>
        <p:spPr>
          <a:xfrm>
            <a:off x="838200" y="1825624"/>
            <a:ext cx="10515600" cy="4451607"/>
          </a:xfrm>
        </p:spPr>
        <p:txBody>
          <a:bodyPr>
            <a:normAutofit fontScale="25000" lnSpcReduction="20000"/>
          </a:bodyPr>
          <a:lstStyle/>
          <a:p>
            <a:endParaRPr lang="en-US" sz="7200" dirty="0"/>
          </a:p>
          <a:p>
            <a:r>
              <a:rPr lang="en-US" sz="7200" dirty="0"/>
              <a:t>The Senate Republican bill is very different than the House bill that provided only flat dollar “</a:t>
            </a:r>
            <a:r>
              <a:rPr lang="en-US" sz="7200" dirty="0" err="1"/>
              <a:t>advanceable</a:t>
            </a:r>
            <a:r>
              <a:rPr lang="en-US" sz="7200" dirty="0"/>
              <a:t>” tax credits based upon age.  Some conservatives will see this as the continuation of the ACA entitlement. Lower-income people will have their premiums capped at about 2 percent of their income -- like the ACA. </a:t>
            </a:r>
          </a:p>
          <a:p>
            <a:endParaRPr lang="en-US" sz="7200" dirty="0"/>
          </a:p>
          <a:p>
            <a:r>
              <a:rPr lang="en-US" sz="7200" dirty="0"/>
              <a:t>Unlike Obamacare, the baseline plan will be a 58 percent actuarial value (likely high deductible) plan and there would not be any cost sharing subsidies to reduce the deductibles and out-of-pocket costs as Obamacare has for people up to 250 percent of the FPL. </a:t>
            </a:r>
          </a:p>
          <a:p>
            <a:endParaRPr lang="en-US" sz="7200" dirty="0"/>
          </a:p>
          <a:p>
            <a:r>
              <a:rPr lang="en-US" sz="7200" b="1" dirty="0"/>
              <a:t>Older Americans would also generally pay a higher percentage of their income toward the baseline plan under the Senate plan.</a:t>
            </a:r>
          </a:p>
          <a:p>
            <a:pPr marL="0" indent="0">
              <a:buNone/>
            </a:pPr>
            <a:endParaRPr lang="en-US" sz="7200" b="1" dirty="0"/>
          </a:p>
          <a:p>
            <a:r>
              <a:rPr lang="en-US" sz="7200" b="1" dirty="0"/>
              <a:t>House Bill </a:t>
            </a:r>
            <a:r>
              <a:rPr lang="en-US" sz="7200" dirty="0"/>
              <a:t>-- Tax credits would be </a:t>
            </a:r>
            <a:r>
              <a:rPr lang="en-US" sz="7200" b="1" dirty="0"/>
              <a:t>based primarily on age</a:t>
            </a:r>
            <a:r>
              <a:rPr lang="en-US" sz="7200" dirty="0"/>
              <a:t>. The amount would not increase when premiums increased, and people living in higher-cost areas would receive no additional money. Insurers would be able to </a:t>
            </a:r>
            <a:r>
              <a:rPr lang="en-US" sz="7200" b="1" dirty="0"/>
              <a:t>charge older customers up to five times</a:t>
            </a:r>
            <a:r>
              <a:rPr lang="en-US" sz="7200" dirty="0"/>
              <a:t> as much as they charge younger customers. States could change this ratio, although it’s unclear whether it could be higher than 5 to 1.</a:t>
            </a:r>
          </a:p>
        </p:txBody>
      </p:sp>
      <p:sp>
        <p:nvSpPr>
          <p:cNvPr id="4" name="Slide Number Placeholder 3"/>
          <p:cNvSpPr>
            <a:spLocks noGrp="1"/>
          </p:cNvSpPr>
          <p:nvPr>
            <p:ph type="sldNum" sz="quarter" idx="12"/>
          </p:nvPr>
        </p:nvSpPr>
        <p:spPr/>
        <p:txBody>
          <a:bodyPr/>
          <a:lstStyle/>
          <a:p>
            <a:fld id="{88CFBED0-6533-46DC-AFCC-72C7F27F2D9C}" type="slidenum">
              <a:rPr lang="en-US" smtClean="0"/>
              <a:t>21</a:t>
            </a:fld>
            <a:endParaRPr lang="en-US" dirty="0"/>
          </a:p>
        </p:txBody>
      </p:sp>
    </p:spTree>
    <p:extLst>
      <p:ext uri="{BB962C8B-B14F-4D97-AF65-F5344CB8AC3E}">
        <p14:creationId xmlns:p14="http://schemas.microsoft.com/office/powerpoint/2010/main" val="94819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Cost Sharing Reduction (CSR) Subsidies</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t>CSR subsidy is a discount that lowers the amount an individual has to pay for deductibles, copayments, and coinsurance. In the ACA Health Insurance Marketplaces, cost-sharing reductions are often called “extra savings.” If you qualify, you must enroll in a plan in the Silver category to get the extra savings.</a:t>
            </a:r>
          </a:p>
          <a:p>
            <a:endParaRPr lang="en-US" dirty="0"/>
          </a:p>
          <a:p>
            <a:r>
              <a:rPr lang="en-US" dirty="0"/>
              <a:t>This year the CSR payments will cost the federal government about $7 billion which has caused several legal battles.</a:t>
            </a:r>
          </a:p>
          <a:p>
            <a:endParaRPr lang="en-US" dirty="0"/>
          </a:p>
          <a:p>
            <a:r>
              <a:rPr lang="en-US" dirty="0"/>
              <a:t>During 2018 and 2019, when the older ACA individual market scheme would still be in effect, the bill guarantees that these payments would be made to health plans and insurance carriers.</a:t>
            </a:r>
          </a:p>
          <a:p>
            <a:pPr marL="0" indent="0">
              <a:buNone/>
            </a:pPr>
            <a:endParaRPr lang="en-US" dirty="0"/>
          </a:p>
          <a:p>
            <a:r>
              <a:rPr lang="en-US" dirty="0"/>
              <a:t>The bill has no provision for CSRs after 2019 (page 142).</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22</a:t>
            </a:fld>
            <a:endParaRPr lang="en-US" dirty="0"/>
          </a:p>
        </p:txBody>
      </p:sp>
    </p:spTree>
    <p:extLst>
      <p:ext uri="{BB962C8B-B14F-4D97-AF65-F5344CB8AC3E}">
        <p14:creationId xmlns:p14="http://schemas.microsoft.com/office/powerpoint/2010/main" val="420896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Pre-Existing Conditions</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Gone is the House provision that would have enabled states to apply for waivers over how pre-existing conditions were covered so long as the state could show an alternative that was comparable. </a:t>
            </a:r>
          </a:p>
          <a:p>
            <a:endParaRPr lang="en-US" dirty="0"/>
          </a:p>
          <a:p>
            <a:r>
              <a:rPr lang="en-US" dirty="0"/>
              <a:t>This crack in the door was large enough for Democrats to drive a bus through creating concerns that people wouldn’t be covered for their conditions and was at the center of why the House plan was so controversial.</a:t>
            </a:r>
          </a:p>
          <a:p>
            <a:endParaRPr lang="en-US" dirty="0"/>
          </a:p>
          <a:p>
            <a:r>
              <a:rPr lang="en-US" b="1" dirty="0"/>
              <a:t>House Bill </a:t>
            </a:r>
            <a:r>
              <a:rPr lang="en-US" dirty="0"/>
              <a:t>-- States could allow insurers to </a:t>
            </a:r>
            <a:r>
              <a:rPr lang="en-US" b="1" dirty="0"/>
              <a:t>increase someone’s premiums</a:t>
            </a:r>
            <a:r>
              <a:rPr lang="en-US" dirty="0"/>
              <a:t> based on their preexisting conditions if they had a break in coverage. The state would have to set up some other program, such as a high-risk pool, to cover its sickest residents. And the federal government would have its own $8 billion fund to help cover sick people’s high premiums within the individual market.</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23</a:t>
            </a:fld>
            <a:endParaRPr lang="en-US" dirty="0"/>
          </a:p>
        </p:txBody>
      </p:sp>
    </p:spTree>
    <p:extLst>
      <p:ext uri="{BB962C8B-B14F-4D97-AF65-F5344CB8AC3E}">
        <p14:creationId xmlns:p14="http://schemas.microsoft.com/office/powerpoint/2010/main" val="49587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The Individual and Employer Mandate</a:t>
            </a:r>
            <a:br>
              <a:rPr lang="en-US" b="1" dirty="0"/>
            </a:br>
            <a:endParaRPr lang="en-US" dirty="0"/>
          </a:p>
        </p:txBody>
      </p:sp>
      <p:sp>
        <p:nvSpPr>
          <p:cNvPr id="3" name="Content Placeholder 2"/>
          <p:cNvSpPr>
            <a:spLocks noGrp="1"/>
          </p:cNvSpPr>
          <p:nvPr>
            <p:ph idx="1"/>
          </p:nvPr>
        </p:nvSpPr>
        <p:spPr>
          <a:xfrm>
            <a:off x="838200" y="1565189"/>
            <a:ext cx="10515600" cy="4611774"/>
          </a:xfrm>
        </p:spPr>
        <p:txBody>
          <a:bodyPr>
            <a:normAutofit fontScale="85000" lnSpcReduction="20000"/>
          </a:bodyPr>
          <a:lstStyle/>
          <a:p>
            <a:pPr marL="0" indent="0">
              <a:buNone/>
            </a:pPr>
            <a:endParaRPr lang="en-US" dirty="0"/>
          </a:p>
          <a:p>
            <a:r>
              <a:rPr lang="en-US" sz="2600" dirty="0"/>
              <a:t>The mandates would be repealed in the Senate bill. Notably, the Senate bill does not replace the individual mandate with a provision encouraging coverage like the “continuous coverage” provision in the House! </a:t>
            </a:r>
          </a:p>
          <a:p>
            <a:pPr marL="0" indent="0">
              <a:buNone/>
            </a:pPr>
            <a:endParaRPr lang="en-US" sz="2600" dirty="0"/>
          </a:p>
          <a:p>
            <a:r>
              <a:rPr lang="en-US" sz="2600" dirty="0"/>
              <a:t>Nor does the Senate bill create a state-based reinsurance pool such as the Maine model the House bill included to protect carriers from high claim costs. </a:t>
            </a:r>
          </a:p>
          <a:p>
            <a:pPr marL="0" indent="0">
              <a:buNone/>
            </a:pPr>
            <a:endParaRPr lang="en-US" sz="2600" dirty="0"/>
          </a:p>
          <a:p>
            <a:r>
              <a:rPr lang="en-US" sz="2400" dirty="0"/>
              <a:t>Likely this all will be changed before any final bill is passed because the lack of any incentives/penalties would lead to an even more unstable individual health insurance market than we have today (thanks to all the legislative and regulatory uncertainty).</a:t>
            </a:r>
          </a:p>
          <a:p>
            <a:endParaRPr lang="en-US" sz="2400" dirty="0"/>
          </a:p>
          <a:p>
            <a:r>
              <a:rPr lang="en-US" sz="2400" b="1" dirty="0"/>
              <a:t>House Bill </a:t>
            </a:r>
            <a:r>
              <a:rPr lang="en-US" sz="2400" dirty="0"/>
              <a:t>-- Instead of the mandate, insurers would be allowed to impose a </a:t>
            </a:r>
            <a:r>
              <a:rPr lang="en-US" sz="2400" b="1" dirty="0"/>
              <a:t>30 percent premium surcharge</a:t>
            </a:r>
            <a:r>
              <a:rPr lang="en-US" sz="2400" dirty="0"/>
              <a:t> on consumers who purchase a new plan after letting their previous coverage lapse — incentivizing healthy people to remain insured. States could choose to make this penalty more severe.</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24</a:t>
            </a:fld>
            <a:endParaRPr lang="en-US" dirty="0"/>
          </a:p>
        </p:txBody>
      </p:sp>
    </p:spTree>
    <p:extLst>
      <p:ext uri="{BB962C8B-B14F-4D97-AF65-F5344CB8AC3E}">
        <p14:creationId xmlns:p14="http://schemas.microsoft.com/office/powerpoint/2010/main" val="119335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State “Waivers” and State “Stability Funds”</a:t>
            </a:r>
            <a:br>
              <a:rPr lang="en-US" b="1" dirty="0"/>
            </a:b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sz="33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While the Senate bill continues to include all of the ACA’s consumer protections, the Senate draft would make it easier for states to get Section 1332 waivers to arguably open the individual health insurance market up to more choices (page 135).</a:t>
            </a:r>
          </a:p>
          <a:p>
            <a:pPr marL="0" indent="0">
              <a:buNone/>
            </a:pPr>
            <a:endParaRPr lang="en-US"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This provision would provide $50 billion for the first four years ($15 billion in 2018 and 2019 as well as $10 billion for each year from 2020 to 2021) to address individual health insurance market disruption issues as well as $62 billion between 2019 and 2026 (including $8 billion in 2019 and $14 billion in both 2020 and 2021). </a:t>
            </a:r>
          </a:p>
          <a:p>
            <a:pPr marL="0" indent="0">
              <a:buNone/>
            </a:pPr>
            <a:endParaRPr lang="en-US"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A modest state match for the second fund would be required starting in 2022 at 7 percent and phasing up to 35 percent in 2026. This could be used for a wide variety of needs with a minimum amount required for stabilizing the state’s individual insurance market. </a:t>
            </a:r>
          </a:p>
          <a:p>
            <a:pPr marL="0" indent="0">
              <a:buNone/>
            </a:pPr>
            <a:endParaRPr lang="en-US" sz="3400" dirty="0">
              <a:latin typeface="Arial" panose="020B0604020202020204" pitchFamily="34" charset="0"/>
              <a:cs typeface="Arial" panose="020B0604020202020204" pitchFamily="34" charset="0"/>
            </a:endParaRPr>
          </a:p>
          <a:p>
            <a:r>
              <a:rPr lang="en-US" sz="3400" b="1" dirty="0">
                <a:latin typeface="Arial" panose="020B0604020202020204" pitchFamily="34" charset="0"/>
                <a:cs typeface="Arial" panose="020B0604020202020204" pitchFamily="34" charset="0"/>
              </a:rPr>
              <a:t>House Bill </a:t>
            </a:r>
            <a:r>
              <a:rPr lang="en-US" sz="3400" dirty="0">
                <a:latin typeface="Arial" panose="020B0604020202020204" pitchFamily="34" charset="0"/>
                <a:cs typeface="Arial" panose="020B0604020202020204" pitchFamily="34" charset="0"/>
              </a:rPr>
              <a:t>-- would have provided a total of $138 billion for such uses and it has been estimated that it would take $10 billion to $20 billion a year to fully fund a stabilization fund offsetting the costs of the sickest people for </a:t>
            </a:r>
            <a:r>
              <a:rPr lang="en-US" sz="3400" dirty="0"/>
              <a:t>the health insurers absent something like an individual mandate or a continuous coverage provision (Page 11 to 24).</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25</a:t>
            </a:fld>
            <a:endParaRPr lang="en-US" dirty="0"/>
          </a:p>
        </p:txBody>
      </p:sp>
    </p:spTree>
    <p:extLst>
      <p:ext uri="{BB962C8B-B14F-4D97-AF65-F5344CB8AC3E}">
        <p14:creationId xmlns:p14="http://schemas.microsoft.com/office/powerpoint/2010/main" val="3423297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Taxes and the CBO Score</a:t>
            </a:r>
            <a:br>
              <a:rPr lang="en-US" b="1" dirty="0"/>
            </a:b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All of </a:t>
            </a:r>
            <a:r>
              <a:rPr lang="en-US" b="1" i="1" dirty="0"/>
              <a:t>ACA’s taxes </a:t>
            </a:r>
            <a:r>
              <a:rPr lang="en-US" dirty="0"/>
              <a:t>would be repealed. Like the House version, the “Cadillac Tax” would come back in 2026 (page 25) because there wouldn’t be enough money to permanently repeal it. </a:t>
            </a:r>
          </a:p>
          <a:p>
            <a:endParaRPr lang="en-US" dirty="0"/>
          </a:p>
          <a:p>
            <a:r>
              <a:rPr lang="en-US" dirty="0"/>
              <a:t>While employers will never likely pay a “Cadillac Tax”, this would likely become a year-to-year challenge for eliminating it, a la the Medicare physician fee cuts saga. The health insurance tax would be repealed.</a:t>
            </a:r>
          </a:p>
          <a:p>
            <a:pPr marL="0" indent="0">
              <a:buNone/>
            </a:pPr>
            <a:endParaRPr lang="en-US" dirty="0"/>
          </a:p>
          <a:p>
            <a:r>
              <a:rPr lang="en-US" dirty="0"/>
              <a:t>The </a:t>
            </a:r>
            <a:r>
              <a:rPr lang="en-US" b="1" i="1" dirty="0"/>
              <a:t>CBO</a:t>
            </a:r>
            <a:r>
              <a:rPr lang="en-US" dirty="0"/>
              <a:t> has had the details for a while and is scheduled to have their score on Monday, June 26</a:t>
            </a:r>
            <a:r>
              <a:rPr lang="en-US" baseline="30000" dirty="0"/>
              <a:t>th</a:t>
            </a:r>
            <a:r>
              <a:rPr lang="en-US" dirty="0"/>
              <a:t>. </a:t>
            </a:r>
          </a:p>
          <a:p>
            <a:endParaRPr lang="en-US" dirty="0"/>
          </a:p>
          <a:p>
            <a:r>
              <a:rPr lang="en-US" dirty="0"/>
              <a:t>Undoubtedly, they will find that millions fewer will be covered once the Medicaid rollback is fully operational and because the marketplace subsidies and baseline plan standards are not as robust.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26</a:t>
            </a:fld>
            <a:endParaRPr lang="en-US" dirty="0"/>
          </a:p>
        </p:txBody>
      </p:sp>
    </p:spTree>
    <p:extLst>
      <p:ext uri="{BB962C8B-B14F-4D97-AF65-F5344CB8AC3E}">
        <p14:creationId xmlns:p14="http://schemas.microsoft.com/office/powerpoint/2010/main" val="2594674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br>
              <a:rPr lang="en-US" b="1" dirty="0"/>
            </a:br>
            <a:r>
              <a:rPr lang="en-US" b="1" dirty="0"/>
              <a:t>How Will the GOP Sell their Proposal to Voters?</a:t>
            </a:r>
            <a:br>
              <a:rPr lang="en-US" b="1" dirty="0"/>
            </a:br>
            <a:r>
              <a:rPr lang="en-US" dirty="0"/>
              <a:t> </a:t>
            </a:r>
            <a:br>
              <a:rPr lang="en-US" dirty="0"/>
            </a:br>
            <a:endParaRPr lang="en-US" dirty="0"/>
          </a:p>
        </p:txBody>
      </p:sp>
      <p:sp>
        <p:nvSpPr>
          <p:cNvPr id="3" name="Content Placeholder 2"/>
          <p:cNvSpPr>
            <a:spLocks noGrp="1"/>
          </p:cNvSpPr>
          <p:nvPr>
            <p:ph idx="1"/>
          </p:nvPr>
        </p:nvSpPr>
        <p:spPr>
          <a:xfrm>
            <a:off x="838200" y="2075935"/>
            <a:ext cx="10515600" cy="4101028"/>
          </a:xfrm>
        </p:spPr>
        <p:txBody>
          <a:bodyPr>
            <a:normAutofit fontScale="77500" lnSpcReduction="20000"/>
          </a:bodyPr>
          <a:lstStyle/>
          <a:p>
            <a:r>
              <a:rPr lang="en-US" dirty="0"/>
              <a:t>If this draft is finally adopted, Republicans may be better positioned to sell it to voters than under the House plan. </a:t>
            </a:r>
          </a:p>
          <a:p>
            <a:endParaRPr lang="en-US" dirty="0"/>
          </a:p>
          <a:p>
            <a:r>
              <a:rPr lang="en-US" dirty="0"/>
              <a:t>They will be able to argue that, while the Medicaid program will be rolled back, everyone will be eligible for a subsidy that caps their premiums and aimed at assuring them access to a mainstream health insurance plan which will be “better” that being on Medicaid.  </a:t>
            </a:r>
          </a:p>
          <a:p>
            <a:endParaRPr lang="en-US" dirty="0"/>
          </a:p>
          <a:p>
            <a:r>
              <a:rPr lang="en-US" dirty="0"/>
              <a:t>They will argue that their scheme will provide many more health plan choices at a lower cost.</a:t>
            </a:r>
          </a:p>
          <a:p>
            <a:pPr marL="0" indent="0">
              <a:buNone/>
            </a:pPr>
            <a:endParaRPr lang="en-US" b="1" dirty="0"/>
          </a:p>
          <a:p>
            <a:r>
              <a:rPr lang="en-US" b="1" dirty="0"/>
              <a:t>But, they will also be open to criticism that they would be providing poor people with skimpier high deductible plans without any assistance for their deductibles and out-of-pocket costs -- as the ACA provides now.</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27</a:t>
            </a:fld>
            <a:endParaRPr lang="en-US" dirty="0"/>
          </a:p>
        </p:txBody>
      </p:sp>
    </p:spTree>
    <p:extLst>
      <p:ext uri="{BB962C8B-B14F-4D97-AF65-F5344CB8AC3E}">
        <p14:creationId xmlns:p14="http://schemas.microsoft.com/office/powerpoint/2010/main" val="1459485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It Is A Draft!</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t>Now the “whipping” and the negotiations start in earnest.  Senator McConnell has crafted something for both the moderates and conservatives here. </a:t>
            </a:r>
          </a:p>
          <a:p>
            <a:endParaRPr lang="en-US" dirty="0"/>
          </a:p>
          <a:p>
            <a:r>
              <a:rPr lang="en-US" dirty="0"/>
              <a:t>The conservatives get the Medicaid rollback. Moderates arguably get a soft landing for the Medicaid participants into a mainstream market. The most conservative members will see the private market changes as just “Obamacare lite.”</a:t>
            </a:r>
          </a:p>
          <a:p>
            <a:pPr marL="0" indent="0">
              <a:buNone/>
            </a:pPr>
            <a:endParaRPr lang="en-US" dirty="0"/>
          </a:p>
          <a:p>
            <a:r>
              <a:rPr lang="en-US" dirty="0"/>
              <a:t>The Democrats will still be incredibly incensed by the Medicaid rollback and the proposed reduction in marketplace premium support while taxes for the rich and health care corporations are being cut. </a:t>
            </a:r>
          </a:p>
          <a:p>
            <a:endParaRPr lang="en-US" dirty="0"/>
          </a:p>
          <a:p>
            <a:r>
              <a:rPr lang="en-US" dirty="0"/>
              <a:t>Republicans will respond that they will be able to offer lower cost plans and a more robust market.</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28</a:t>
            </a:fld>
            <a:endParaRPr lang="en-US" dirty="0"/>
          </a:p>
        </p:txBody>
      </p:sp>
    </p:spTree>
    <p:extLst>
      <p:ext uri="{BB962C8B-B14F-4D97-AF65-F5344CB8AC3E}">
        <p14:creationId xmlns:p14="http://schemas.microsoft.com/office/powerpoint/2010/main" val="19520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Penultimate Question(s)…</a:t>
            </a:r>
          </a:p>
        </p:txBody>
      </p:sp>
      <p:sp>
        <p:nvSpPr>
          <p:cNvPr id="3" name="Content Placeholder 2"/>
          <p:cNvSpPr>
            <a:spLocks noGrp="1"/>
          </p:cNvSpPr>
          <p:nvPr>
            <p:ph idx="1"/>
          </p:nvPr>
        </p:nvSpPr>
        <p:spPr/>
        <p:txBody>
          <a:bodyPr>
            <a:normAutofit fontScale="70000" lnSpcReduction="20000"/>
          </a:bodyPr>
          <a:lstStyle/>
          <a:p>
            <a:r>
              <a:rPr lang="en-US" dirty="0"/>
              <a:t>The penultimate question is this: Will the Medicaid rollback be enough to keep the most conservative Republican Senators onboard in the face of a truly “Obamacare lite” approach to the individual market while not pushing the moderates off the bill – particularly Republican Senators from Medicaid expansion states?</a:t>
            </a:r>
          </a:p>
          <a:p>
            <a:pPr marL="0" indent="0">
              <a:buNone/>
            </a:pPr>
            <a:r>
              <a:rPr lang="en-US" dirty="0"/>
              <a:t> </a:t>
            </a:r>
          </a:p>
          <a:p>
            <a:r>
              <a:rPr lang="en-US" dirty="0"/>
              <a:t>If this isn’t enough, just what would these moderate and conservative Senators expect to get?</a:t>
            </a:r>
          </a:p>
          <a:p>
            <a:pPr marL="0" indent="0">
              <a:buNone/>
            </a:pPr>
            <a:r>
              <a:rPr lang="en-US" dirty="0"/>
              <a:t> </a:t>
            </a:r>
          </a:p>
          <a:p>
            <a:r>
              <a:rPr lang="en-US" dirty="0"/>
              <a:t>This is not a final bill. It is just the beginning of process that over the next week aims to get one. </a:t>
            </a:r>
          </a:p>
          <a:p>
            <a:pPr marL="0" indent="0">
              <a:buNone/>
            </a:pPr>
            <a:r>
              <a:rPr lang="en-US" dirty="0"/>
              <a:t> </a:t>
            </a:r>
          </a:p>
          <a:p>
            <a:r>
              <a:rPr lang="en-US" sz="2700" dirty="0"/>
              <a:t>I have to believe the GOP will need to deal with the pre-existing condition issues that a lack of a mandate or no “continuous coverage” provision creates for the individual health insurance market.</a:t>
            </a:r>
          </a:p>
          <a:p>
            <a:pPr marL="0" indent="0">
              <a:buNone/>
            </a:pPr>
            <a:r>
              <a:rPr lang="en-US" dirty="0"/>
              <a:t> </a:t>
            </a:r>
          </a:p>
          <a:p>
            <a:r>
              <a:rPr lang="en-US" b="1" dirty="0"/>
              <a:t>The Republicans have to get something done. If they don’t they will jeopardize the rest of their agenda and that will lose them their base come the 2018—and 2020—elections.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29</a:t>
            </a:fld>
            <a:endParaRPr lang="en-US" dirty="0"/>
          </a:p>
        </p:txBody>
      </p:sp>
    </p:spTree>
    <p:extLst>
      <p:ext uri="{BB962C8B-B14F-4D97-AF65-F5344CB8AC3E}">
        <p14:creationId xmlns:p14="http://schemas.microsoft.com/office/powerpoint/2010/main" val="178968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4000" b="1" dirty="0"/>
            </a:br>
            <a:r>
              <a:rPr lang="en-US" sz="4000" b="1" dirty="0"/>
              <a:t>ACA’s (Obama-Care) Main Provisions (Including BH)</a:t>
            </a:r>
          </a:p>
        </p:txBody>
      </p:sp>
      <p:sp>
        <p:nvSpPr>
          <p:cNvPr id="3" name="Content Placeholder 2"/>
          <p:cNvSpPr>
            <a:spLocks noGrp="1"/>
          </p:cNvSpPr>
          <p:nvPr>
            <p:ph idx="1"/>
          </p:nvPr>
        </p:nvSpPr>
        <p:spPr/>
        <p:txBody>
          <a:bodyPr>
            <a:normAutofit lnSpcReduction="10000"/>
          </a:bodyPr>
          <a:lstStyle/>
          <a:p>
            <a:r>
              <a:rPr lang="en-US" sz="2600" dirty="0"/>
              <a:t>Elimination of Pre-Existing Condition Provisions in Health Insurance Plans</a:t>
            </a:r>
          </a:p>
          <a:p>
            <a:r>
              <a:rPr lang="en-US" dirty="0"/>
              <a:t>Community Rating</a:t>
            </a:r>
          </a:p>
          <a:p>
            <a:r>
              <a:rPr lang="en-US" dirty="0"/>
              <a:t>Essential Health Benefits (including MH and SA Provisions) Mandated</a:t>
            </a:r>
          </a:p>
          <a:p>
            <a:r>
              <a:rPr lang="en-US" dirty="0"/>
              <a:t>Subsidies to Help People Purchase Health Insurance Coverage in Health Insurance Exchanges</a:t>
            </a:r>
          </a:p>
          <a:p>
            <a:r>
              <a:rPr lang="en-US" dirty="0"/>
              <a:t>Medicaid Expansion Program to Help Lower-Income Populations</a:t>
            </a:r>
          </a:p>
          <a:p>
            <a:r>
              <a:rPr lang="en-US" dirty="0"/>
              <a:t>Promote BH Insurance Parity</a:t>
            </a:r>
          </a:p>
          <a:p>
            <a:r>
              <a:rPr lang="en-US" dirty="0"/>
              <a:t>Promote Early Screening and Intervention of BH </a:t>
            </a:r>
          </a:p>
          <a:p>
            <a:r>
              <a:rPr lang="en-US" dirty="0"/>
              <a:t>Promote Integration on MH and Primary Care Services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a:t>
            </a:fld>
            <a:endParaRPr lang="en-US" dirty="0"/>
          </a:p>
        </p:txBody>
      </p:sp>
    </p:spTree>
    <p:extLst>
      <p:ext uri="{BB962C8B-B14F-4D97-AF65-F5344CB8AC3E}">
        <p14:creationId xmlns:p14="http://schemas.microsoft.com/office/powerpoint/2010/main" val="2372302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GOP Mission Statement</a:t>
            </a:r>
          </a:p>
        </p:txBody>
      </p:sp>
      <p:sp>
        <p:nvSpPr>
          <p:cNvPr id="3" name="Content Placeholder 2"/>
          <p:cNvSpPr>
            <a:spLocks noGrp="1"/>
          </p:cNvSpPr>
          <p:nvPr>
            <p:ph idx="1"/>
          </p:nvPr>
        </p:nvSpPr>
        <p:spPr/>
        <p:txBody>
          <a:bodyPr>
            <a:normAutofit fontScale="77500" lnSpcReduction="20000"/>
          </a:bodyPr>
          <a:lstStyle/>
          <a:p>
            <a:r>
              <a:rPr lang="en-US" b="1" dirty="0"/>
              <a:t>Entitlement Reform</a:t>
            </a:r>
          </a:p>
          <a:p>
            <a:pPr marL="0" indent="0">
              <a:buNone/>
            </a:pPr>
            <a:endParaRPr lang="en-US" b="1" dirty="0"/>
          </a:p>
          <a:p>
            <a:r>
              <a:rPr lang="en-US" b="1" dirty="0"/>
              <a:t>Tax Cuts to Wealthier Americans and Corporations</a:t>
            </a:r>
          </a:p>
          <a:p>
            <a:pPr marL="0" indent="0">
              <a:buNone/>
            </a:pPr>
            <a:endParaRPr lang="en-US" b="1" dirty="0"/>
          </a:p>
          <a:p>
            <a:r>
              <a:rPr lang="en-US" b="1" dirty="0"/>
              <a:t>Dismantle the “Welfare State”</a:t>
            </a:r>
          </a:p>
          <a:p>
            <a:pPr marL="0" indent="0">
              <a:buNone/>
            </a:pPr>
            <a:endParaRPr lang="en-US" b="1" dirty="0"/>
          </a:p>
          <a:p>
            <a:r>
              <a:rPr lang="en-US" b="1" dirty="0"/>
              <a:t>Federalism Unbound – Massive Cost Shift to States</a:t>
            </a:r>
          </a:p>
          <a:p>
            <a:endParaRPr lang="en-US" b="1" dirty="0"/>
          </a:p>
          <a:p>
            <a:r>
              <a:rPr lang="en-US" b="1" dirty="0"/>
              <a:t>Blocking Federal Funding of Planned Parenthood</a:t>
            </a:r>
          </a:p>
          <a:p>
            <a:endParaRPr lang="en-US" b="1" dirty="0"/>
          </a:p>
          <a:p>
            <a:pPr marL="0" indent="0">
              <a:buNone/>
            </a:pPr>
            <a:r>
              <a:rPr lang="en-US" b="1" i="1" dirty="0"/>
              <a:t>They get all five through Repeal and Replace and the real reckoning begins in 2019 after the Mid-Term elections.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30</a:t>
            </a:fld>
            <a:endParaRPr lang="en-US" dirty="0"/>
          </a:p>
        </p:txBody>
      </p:sp>
    </p:spTree>
    <p:extLst>
      <p:ext uri="{BB962C8B-B14F-4D97-AF65-F5344CB8AC3E}">
        <p14:creationId xmlns:p14="http://schemas.microsoft.com/office/powerpoint/2010/main" val="2271186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CBO Score for the Original AHCA</a:t>
            </a:r>
            <a:endParaRPr lang="en-US" dirty="0"/>
          </a:p>
        </p:txBody>
      </p:sp>
      <p:sp>
        <p:nvSpPr>
          <p:cNvPr id="3" name="Content Placeholder 2"/>
          <p:cNvSpPr>
            <a:spLocks noGrp="1"/>
          </p:cNvSpPr>
          <p:nvPr>
            <p:ph idx="1"/>
          </p:nvPr>
        </p:nvSpPr>
        <p:spPr/>
        <p:txBody>
          <a:bodyPr>
            <a:normAutofit fontScale="62500" lnSpcReduction="20000"/>
          </a:bodyPr>
          <a:lstStyle/>
          <a:p>
            <a:r>
              <a:rPr lang="en-US" dirty="0"/>
              <a:t>On March 13, 2017, the CBO released its analysis of the initial AHCA bill. </a:t>
            </a:r>
          </a:p>
          <a:p>
            <a:endParaRPr lang="en-US" dirty="0"/>
          </a:p>
          <a:p>
            <a:r>
              <a:rPr lang="en-US" dirty="0"/>
              <a:t>Its analysis was not encouraging. </a:t>
            </a:r>
          </a:p>
          <a:p>
            <a:endParaRPr lang="en-US" dirty="0"/>
          </a:p>
          <a:p>
            <a:r>
              <a:rPr lang="en-US" dirty="0"/>
              <a:t>It did project that the bill would save $337 billion over ten years, as $1.2 trillion in cost reductions (mainly from the Medicaid cuts and reduction in premium assistance to low-income Americans) was offset by an $883 billion reduction in revenues. </a:t>
            </a:r>
          </a:p>
          <a:p>
            <a:pPr marL="0" indent="0">
              <a:buNone/>
            </a:pPr>
            <a:endParaRPr lang="en-US" dirty="0"/>
          </a:p>
          <a:p>
            <a:r>
              <a:rPr lang="en-US" dirty="0"/>
              <a:t>The CBO projected, however, that provision would result in 14 million people dropping or losing coverage by 2018, rising to 24 million by 2026. The losses would come primarily from repeal of the individual mandate and Medicaid cuts.</a:t>
            </a:r>
          </a:p>
          <a:p>
            <a:pPr marL="0" indent="0">
              <a:buNone/>
            </a:pPr>
            <a:endParaRPr lang="en-US" dirty="0"/>
          </a:p>
          <a:p>
            <a:r>
              <a:rPr lang="en-US" dirty="0"/>
              <a:t>The CBO concluded that the continuous enrollment penalty would not bring in healthy enrollees except during the first year. It might instead discourage them from enrolling. The AHCA would cause premiums in the individual market to increase 15 to 20 percent in the short run, but to decrease by 10 percent by 2026 as insurers offered skimpier plans (not good either). </a:t>
            </a:r>
          </a:p>
        </p:txBody>
      </p:sp>
      <p:sp>
        <p:nvSpPr>
          <p:cNvPr id="4" name="Slide Number Placeholder 3"/>
          <p:cNvSpPr>
            <a:spLocks noGrp="1"/>
          </p:cNvSpPr>
          <p:nvPr>
            <p:ph type="sldNum" sz="quarter" idx="12"/>
          </p:nvPr>
        </p:nvSpPr>
        <p:spPr/>
        <p:txBody>
          <a:bodyPr/>
          <a:lstStyle/>
          <a:p>
            <a:fld id="{88CFBED0-6533-46DC-AFCC-72C7F27F2D9C}" type="slidenum">
              <a:rPr lang="en-US" smtClean="0"/>
              <a:t>31</a:t>
            </a:fld>
            <a:endParaRPr lang="en-US" dirty="0"/>
          </a:p>
        </p:txBody>
      </p:sp>
    </p:spTree>
    <p:extLst>
      <p:ext uri="{BB962C8B-B14F-4D97-AF65-F5344CB8AC3E}">
        <p14:creationId xmlns:p14="http://schemas.microsoft.com/office/powerpoint/2010/main" val="1912234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300" b="1" i="1" dirty="0"/>
            </a:br>
            <a:r>
              <a:rPr lang="en-US" sz="3300" b="1" i="1" dirty="0"/>
              <a:t>The Impact of Congressional R&amp;R Bills on Mental Health Providers  and Consumers?</a:t>
            </a:r>
            <a:endParaRPr lang="en-US" sz="3300" b="1" dirty="0"/>
          </a:p>
        </p:txBody>
      </p:sp>
      <p:sp>
        <p:nvSpPr>
          <p:cNvPr id="3" name="Content Placeholder 2"/>
          <p:cNvSpPr>
            <a:spLocks noGrp="1"/>
          </p:cNvSpPr>
          <p:nvPr>
            <p:ph idx="1"/>
          </p:nvPr>
        </p:nvSpPr>
        <p:spPr/>
        <p:txBody>
          <a:bodyPr>
            <a:normAutofit fontScale="92500" lnSpcReduction="20000"/>
          </a:bodyPr>
          <a:lstStyle/>
          <a:p>
            <a:r>
              <a:rPr lang="en-US" dirty="0"/>
              <a:t>The reductions in subsidies to buy health insurance and the Medicaid coverage cuts could have profound, far-reaching consequences for Americans coping with mental illness. </a:t>
            </a:r>
          </a:p>
          <a:p>
            <a:endParaRPr lang="en-US" dirty="0"/>
          </a:p>
          <a:p>
            <a:r>
              <a:rPr lang="en-US" dirty="0"/>
              <a:t>While it’s difficult to ascribe financial estimates to the AHCA plan, we do know that with less funding for Medicaid this will mean less help from mental health professionals and fewer appointments.</a:t>
            </a:r>
          </a:p>
          <a:p>
            <a:pPr marL="0" indent="0">
              <a:buNone/>
            </a:pPr>
            <a:endParaRPr lang="en-US" dirty="0"/>
          </a:p>
          <a:p>
            <a:r>
              <a:rPr lang="en-US" dirty="0"/>
              <a:t>One of the main features of the ACA was the ban on denying or charging those with preexisting conditions more for coverage. Below is a list of mental health conditions that could potentially lead to denial of coverage or an increase in premiums, depending on the insurer’s definition.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32</a:t>
            </a:fld>
            <a:endParaRPr lang="en-US" dirty="0"/>
          </a:p>
        </p:txBody>
      </p:sp>
    </p:spTree>
    <p:extLst>
      <p:ext uri="{BB962C8B-B14F-4D97-AF65-F5344CB8AC3E}">
        <p14:creationId xmlns:p14="http://schemas.microsoft.com/office/powerpoint/2010/main" val="3253442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sz="3100" dirty="0">
                <a:latin typeface="Arial" panose="020B0604020202020204" pitchFamily="34" charset="0"/>
                <a:cs typeface="Arial" panose="020B0604020202020204" pitchFamily="34" charset="0"/>
              </a:rPr>
              <a:t>The Preexisting Conditions Below were Previously Used Universally to Deny Coverage before the Passage of the ACA:</a:t>
            </a:r>
            <a:br>
              <a:rPr lang="en-US" dirty="0"/>
            </a:br>
            <a:endParaRPr lang="en-US" dirty="0"/>
          </a:p>
        </p:txBody>
      </p:sp>
      <p:sp>
        <p:nvSpPr>
          <p:cNvPr id="3" name="Content Placeholder 2"/>
          <p:cNvSpPr>
            <a:spLocks noGrp="1"/>
          </p:cNvSpPr>
          <p:nvPr>
            <p:ph idx="1"/>
          </p:nvPr>
        </p:nvSpPr>
        <p:spPr/>
        <p:txBody>
          <a:bodyPr>
            <a:normAutofit/>
          </a:bodyPr>
          <a:lstStyle/>
          <a:p>
            <a:pPr lvl="1"/>
            <a:endParaRPr lang="en-US" dirty="0">
              <a:hlinkClick r:id="rId2"/>
            </a:endParaRPr>
          </a:p>
          <a:p>
            <a:pPr lvl="1"/>
            <a:r>
              <a:rPr lang="en-US" dirty="0"/>
              <a:t>Alcohol or drug abuse with recent treatment</a:t>
            </a:r>
          </a:p>
          <a:p>
            <a:pPr lvl="1"/>
            <a:r>
              <a:rPr lang="en-US" dirty="0"/>
              <a:t>Alzheimer’s/dementia</a:t>
            </a:r>
          </a:p>
          <a:p>
            <a:pPr lvl="1"/>
            <a:r>
              <a:rPr lang="en-US" dirty="0"/>
              <a:t>Anorexia </a:t>
            </a:r>
          </a:p>
          <a:p>
            <a:pPr lvl="1"/>
            <a:r>
              <a:rPr lang="en-US" dirty="0"/>
              <a:t>Anxiety </a:t>
            </a:r>
          </a:p>
          <a:p>
            <a:pPr lvl="1"/>
            <a:r>
              <a:rPr lang="en-US" dirty="0"/>
              <a:t>Bipolar Disorder  </a:t>
            </a:r>
          </a:p>
          <a:p>
            <a:pPr lvl="1"/>
            <a:r>
              <a:rPr lang="en-US" dirty="0"/>
              <a:t>Depression </a:t>
            </a:r>
          </a:p>
          <a:p>
            <a:pPr lvl="1"/>
            <a:r>
              <a:rPr lang="en-US" dirty="0"/>
              <a:t>Obsessive Compulsive Disorder</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33</a:t>
            </a:fld>
            <a:endParaRPr lang="en-US" dirty="0"/>
          </a:p>
        </p:txBody>
      </p:sp>
    </p:spTree>
    <p:extLst>
      <p:ext uri="{BB962C8B-B14F-4D97-AF65-F5344CB8AC3E}">
        <p14:creationId xmlns:p14="http://schemas.microsoft.com/office/powerpoint/2010/main" val="795899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Armageddon for Persons with Mental Illness?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t>HHS estimates 60 million people with mental illness and substance abuse disorders received coverage under plans covered by the ACA. </a:t>
            </a:r>
          </a:p>
          <a:p>
            <a:pPr marL="0" indent="0">
              <a:buNone/>
            </a:pPr>
            <a:endParaRPr lang="en-US" dirty="0"/>
          </a:p>
          <a:p>
            <a:r>
              <a:rPr lang="en-US" dirty="0"/>
              <a:t>Mental health now "essential benefit" covered at same level as other medical care for 22 million people in exchanges and Medicaid expansion. Care for people with pre-existing conditions, includes mental illnesses. </a:t>
            </a:r>
          </a:p>
          <a:p>
            <a:endParaRPr lang="en-US" dirty="0"/>
          </a:p>
          <a:p>
            <a:r>
              <a:rPr lang="en-US" dirty="0"/>
              <a:t>Uninsured rate for adults with "serious psychological distress" dropped from 28.1 percent in 2012 to 19.5 percent in the beginning of 2015, (CDC).</a:t>
            </a:r>
          </a:p>
          <a:p>
            <a:pPr marL="0" indent="0">
              <a:buNone/>
            </a:pPr>
            <a:endParaRPr lang="en-US" dirty="0"/>
          </a:p>
          <a:p>
            <a:r>
              <a:rPr lang="en-US" dirty="0"/>
              <a:t>The Senate and House bills would cut millions from mental health and substance abuse treatment.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34</a:t>
            </a:fld>
            <a:endParaRPr lang="en-US" dirty="0"/>
          </a:p>
        </p:txBody>
      </p:sp>
    </p:spTree>
    <p:extLst>
      <p:ext uri="{BB962C8B-B14F-4D97-AF65-F5344CB8AC3E}">
        <p14:creationId xmlns:p14="http://schemas.microsoft.com/office/powerpoint/2010/main" val="149899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FBED0-6533-46DC-AFCC-72C7F27F2D9C}" type="slidenum">
              <a:rPr lang="en-US" smtClean="0"/>
              <a:t>35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 y="-2408"/>
            <a:ext cx="6723407"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36758" y="2496065"/>
            <a:ext cx="4291911" cy="4154984"/>
          </a:xfrm>
          <a:prstGeom prst="rect">
            <a:avLst/>
          </a:prstGeom>
        </p:spPr>
        <p:txBody>
          <a:bodyPr wrap="square" lIns="914400">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sz="2400" b="1" dirty="0"/>
              <a:t>“Nobody knew that health care could be so complicated.”</a:t>
            </a:r>
            <a:endParaRPr lang="en-US" sz="2400" dirty="0"/>
          </a:p>
          <a:p>
            <a:r>
              <a:rPr lang="en-US" sz="2400" b="1" i="1" dirty="0"/>
              <a:t>President Donald Trump</a:t>
            </a:r>
            <a:endParaRPr lang="en-US" sz="2400" dirty="0"/>
          </a:p>
          <a:p>
            <a:r>
              <a:rPr lang="en-US" sz="2400" b="1" i="1" dirty="0"/>
              <a:t>February 27, 2017 </a:t>
            </a:r>
            <a:endParaRPr lang="en-US" sz="2400" dirty="0"/>
          </a:p>
        </p:txBody>
      </p:sp>
    </p:spTree>
    <p:extLst>
      <p:ext uri="{BB962C8B-B14F-4D97-AF65-F5344CB8AC3E}">
        <p14:creationId xmlns:p14="http://schemas.microsoft.com/office/powerpoint/2010/main" val="237304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Care Costs</a:t>
            </a:r>
          </a:p>
        </p:txBody>
      </p:sp>
      <p:sp>
        <p:nvSpPr>
          <p:cNvPr id="3" name="Content Placeholder 2"/>
          <p:cNvSpPr>
            <a:spLocks noGrp="1"/>
          </p:cNvSpPr>
          <p:nvPr>
            <p:ph idx="1"/>
          </p:nvPr>
        </p:nvSpPr>
        <p:spPr/>
        <p:txBody>
          <a:bodyPr>
            <a:normAutofit fontScale="70000" lnSpcReduction="20000"/>
          </a:bodyPr>
          <a:lstStyle/>
          <a:p>
            <a:r>
              <a:rPr lang="en-US" dirty="0"/>
              <a:t>Twelve percent of Americans </a:t>
            </a:r>
            <a:r>
              <a:rPr lang="en-US" dirty="0">
                <a:hlinkClick r:id="rId2"/>
              </a:rPr>
              <a:t>suffer</a:t>
            </a:r>
            <a:r>
              <a:rPr lang="en-US" dirty="0"/>
              <a:t> from five or more chronic conditions, such as high blood pressure, heart disease, and diabetes. This fraction of the population accounts for 41 percent of total health care spending.  </a:t>
            </a:r>
          </a:p>
          <a:p>
            <a:pPr marL="0" indent="0">
              <a:buNone/>
            </a:pPr>
            <a:endParaRPr lang="en-US" dirty="0"/>
          </a:p>
          <a:p>
            <a:r>
              <a:rPr lang="en-US" dirty="0"/>
              <a:t>In 2014, the latest data available, 32 percent of those with five or more chronic conditions visited an emergency department at least once. ER visits </a:t>
            </a:r>
            <a:r>
              <a:rPr lang="en-US" dirty="0">
                <a:hlinkClick r:id="rId3"/>
              </a:rPr>
              <a:t>cost</a:t>
            </a:r>
            <a:r>
              <a:rPr lang="en-US" dirty="0"/>
              <a:t> over $1,200 on average. </a:t>
            </a:r>
          </a:p>
          <a:p>
            <a:pPr marL="0" indent="0">
              <a:buNone/>
            </a:pPr>
            <a:endParaRPr lang="en-US" dirty="0"/>
          </a:p>
          <a:p>
            <a:r>
              <a:rPr lang="en-US" dirty="0"/>
              <a:t>In 2014, patients with five or more chronic conditions filled nearly six times the number of prescriptions as people with one or two chronic diseases.  </a:t>
            </a:r>
          </a:p>
          <a:p>
            <a:pPr marL="0" indent="0">
              <a:buNone/>
            </a:pPr>
            <a:endParaRPr lang="en-US" dirty="0"/>
          </a:p>
          <a:p>
            <a:r>
              <a:rPr lang="en-US" dirty="0"/>
              <a:t>Chronic disease prevents people from living independently. More than half of those with five or more chronic conditions report having physical limitations that affect their daily lives. 1 in 5 admit that they need help with tasks such as housework, cooking, or paying bills.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36</a:t>
            </a:fld>
            <a:endParaRPr lang="en-US" dirty="0"/>
          </a:p>
        </p:txBody>
      </p:sp>
    </p:spTree>
    <p:extLst>
      <p:ext uri="{BB962C8B-B14F-4D97-AF65-F5344CB8AC3E}">
        <p14:creationId xmlns:p14="http://schemas.microsoft.com/office/powerpoint/2010/main" val="67622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hlinkClick r:id="rId2"/>
              </a:rPr>
              <a:t>Creating High-Quality Results and Outcomes Necessary to Improve Chronic (CHRONIC) Care Act of 2017</a:t>
            </a:r>
            <a:r>
              <a:rPr lang="en-US" sz="3200" dirty="0"/>
              <a:t> (S.870)</a:t>
            </a:r>
          </a:p>
        </p:txBody>
      </p:sp>
      <p:sp>
        <p:nvSpPr>
          <p:cNvPr id="3" name="Content Placeholder 2"/>
          <p:cNvSpPr>
            <a:spLocks noGrp="1"/>
          </p:cNvSpPr>
          <p:nvPr>
            <p:ph idx="1"/>
          </p:nvPr>
        </p:nvSpPr>
        <p:spPr/>
        <p:txBody>
          <a:bodyPr>
            <a:normAutofit fontScale="77500" lnSpcReduction="20000"/>
          </a:bodyPr>
          <a:lstStyle/>
          <a:p>
            <a:r>
              <a:rPr lang="en-US" dirty="0"/>
              <a:t>Sponsored by Sens. Ron Wyden (D-Ore.), Mark Warner (D-Va.) and Johnny Isakson (R-Ga.), The CHRONIC Care Act </a:t>
            </a:r>
            <a:r>
              <a:rPr lang="en-US" dirty="0">
                <a:hlinkClick r:id="rId3"/>
              </a:rPr>
              <a:t>targets Medicare payment reform</a:t>
            </a:r>
            <a:r>
              <a:rPr lang="en-US" dirty="0"/>
              <a:t>, a popular catchphrase in Washington D.C. these days. </a:t>
            </a:r>
          </a:p>
          <a:p>
            <a:endParaRPr lang="en-US" dirty="0"/>
          </a:p>
          <a:p>
            <a:r>
              <a:rPr lang="en-US" dirty="0"/>
              <a:t>Goal is to push Medicare costs down by improvement chronic disease management services and care coordination at home.</a:t>
            </a:r>
          </a:p>
          <a:p>
            <a:pPr marL="0" indent="0">
              <a:buNone/>
            </a:pPr>
            <a:endParaRPr lang="en-US" dirty="0"/>
          </a:p>
          <a:p>
            <a:r>
              <a:rPr lang="en-US" dirty="0"/>
              <a:t>Boosts tele-health services for chronic care treatment. Specifically, the bill is aimed at reducing costs associated with chronic illness by giving people greater access to telehealth services, promoting care coordination between providers and expanding value-based payment models</a:t>
            </a:r>
          </a:p>
          <a:p>
            <a:endParaRPr lang="en-US" dirty="0"/>
          </a:p>
          <a:p>
            <a:r>
              <a:rPr lang="en-US" dirty="0"/>
              <a:t>The proposed legislation received unanimous support from the Senate Finance Committee, which sent it on to the full Senate for a vote. </a:t>
            </a:r>
          </a:p>
        </p:txBody>
      </p:sp>
      <p:sp>
        <p:nvSpPr>
          <p:cNvPr id="4" name="Slide Number Placeholder 3"/>
          <p:cNvSpPr>
            <a:spLocks noGrp="1"/>
          </p:cNvSpPr>
          <p:nvPr>
            <p:ph type="sldNum" sz="quarter" idx="12"/>
          </p:nvPr>
        </p:nvSpPr>
        <p:spPr/>
        <p:txBody>
          <a:bodyPr/>
          <a:lstStyle/>
          <a:p>
            <a:fld id="{88CFBED0-6533-46DC-AFCC-72C7F27F2D9C}" type="slidenum">
              <a:rPr lang="en-US" smtClean="0"/>
              <a:t>37</a:t>
            </a:fld>
            <a:endParaRPr lang="en-US" dirty="0"/>
          </a:p>
        </p:txBody>
      </p:sp>
    </p:spTree>
    <p:extLst>
      <p:ext uri="{BB962C8B-B14F-4D97-AF65-F5344CB8AC3E}">
        <p14:creationId xmlns:p14="http://schemas.microsoft.com/office/powerpoint/2010/main" val="1348959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Care Bill, cont.</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Among other things, it would:</a:t>
            </a:r>
          </a:p>
          <a:p>
            <a:r>
              <a:rPr lang="en-US" dirty="0"/>
              <a:t>Extend for two years the CMS’ Independence at Home demonstration, which establishes home-based primary care teams for Medicare beneficiaries with multiple chronic conditions, and increase the cap on the total number of participating beneficiaries from 10,000 to 15,000.</a:t>
            </a:r>
          </a:p>
          <a:p>
            <a:endParaRPr lang="en-US" dirty="0"/>
          </a:p>
          <a:p>
            <a:r>
              <a:rPr lang="en-US" dirty="0"/>
              <a:t>Adds the patient’s home freestanding dialysis facilities, without geographic restriction, to the list of originating sites for monthly telehealth assessments with a nephrologist, beginning in 2019.</a:t>
            </a:r>
          </a:p>
          <a:p>
            <a:endParaRPr lang="en-US" dirty="0"/>
          </a:p>
          <a:p>
            <a:r>
              <a:rPr lang="en-US" dirty="0"/>
              <a:t>Eliminates geographic restrictions on </a:t>
            </a:r>
            <a:r>
              <a:rPr lang="en-US" dirty="0" err="1"/>
              <a:t>telestroke</a:t>
            </a:r>
            <a:r>
              <a:rPr lang="en-US" dirty="0"/>
              <a:t> consultation services, beginning in 2019, though the hospital where the patient is located and the location of the physician providing the telemedicine consult would not receive separate originating site payments.</a:t>
            </a:r>
          </a:p>
          <a:p>
            <a:pPr marL="0" indent="0">
              <a:buNone/>
            </a:pPr>
            <a:endParaRPr lang="en-US" dirty="0"/>
          </a:p>
          <a:p>
            <a:r>
              <a:rPr lang="en-US" dirty="0"/>
              <a:t>Expands  telehealth coverage under Medicare Advantage Plan B, beginning in 2020.</a:t>
            </a:r>
          </a:p>
          <a:p>
            <a:pPr marL="0" indent="0">
              <a:buNone/>
            </a:pPr>
            <a:endParaRPr lang="en-US" dirty="0"/>
          </a:p>
          <a:p>
            <a:r>
              <a:rPr lang="en-US" dirty="0"/>
              <a:t>Gives Accountable Care Organizations (ACOs) more flexibility to use telehealth services.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38</a:t>
            </a:fld>
            <a:endParaRPr lang="en-US" dirty="0"/>
          </a:p>
        </p:txBody>
      </p:sp>
    </p:spTree>
    <p:extLst>
      <p:ext uri="{BB962C8B-B14F-4D97-AF65-F5344CB8AC3E}">
        <p14:creationId xmlns:p14="http://schemas.microsoft.com/office/powerpoint/2010/main" val="3044360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Next on Mental Health Parity?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GOP mental health policy leader, Rep. Tim Murphy(R-PA), backs ACA repeal, but says he'll push to preserve protections for MH in replacement plan; GOP opposition to essential (standard) benefits package is a major barrier.</a:t>
            </a:r>
          </a:p>
          <a:p>
            <a:pPr marL="0" indent="0">
              <a:buNone/>
            </a:pPr>
            <a:endParaRPr lang="en-US" dirty="0"/>
          </a:p>
          <a:p>
            <a:r>
              <a:rPr lang="en-US" dirty="0"/>
              <a:t>AHCA doubles down on current parity law, but Democrats who support the bill say repealing Obamacare would nullify these sections.</a:t>
            </a:r>
          </a:p>
          <a:p>
            <a:pPr marL="0" indent="0">
              <a:buNone/>
            </a:pPr>
            <a:endParaRPr lang="en-US" dirty="0"/>
          </a:p>
          <a:p>
            <a:r>
              <a:rPr lang="en-US" dirty="0"/>
              <a:t>Prior federal parity law (Domenici-Wellstone) applies to people getting insurance through large employers. Remains intact with Obamacare repeal, but people on Medicaid and individual and small group markets would lose current parity protections.</a:t>
            </a:r>
          </a:p>
          <a:p>
            <a:pPr marL="0" indent="0">
              <a:buNone/>
            </a:pPr>
            <a:endParaRPr lang="en-US" dirty="0"/>
          </a:p>
          <a:p>
            <a:r>
              <a:rPr lang="en-US" dirty="0"/>
              <a:t>Most mental health are committed to preserving ACA's MH/SA parity protections.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39</a:t>
            </a:fld>
            <a:endParaRPr lang="en-US" dirty="0"/>
          </a:p>
        </p:txBody>
      </p:sp>
    </p:spTree>
    <p:extLst>
      <p:ext uri="{BB962C8B-B14F-4D97-AF65-F5344CB8AC3E}">
        <p14:creationId xmlns:p14="http://schemas.microsoft.com/office/powerpoint/2010/main" val="163514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ACA Has Ushered in a Golden Age for Coverage </a:t>
            </a:r>
            <a:br>
              <a:rPr lang="en-US" b="1" dirty="0"/>
            </a:br>
            <a:r>
              <a:rPr lang="en-US" b="1" dirty="0"/>
              <a:t>of Behavioral Health (BH) Services </a:t>
            </a:r>
          </a:p>
        </p:txBody>
      </p:sp>
      <p:sp>
        <p:nvSpPr>
          <p:cNvPr id="3" name="Content Placeholder 2"/>
          <p:cNvSpPr>
            <a:spLocks noGrp="1"/>
          </p:cNvSpPr>
          <p:nvPr>
            <p:ph idx="1"/>
          </p:nvPr>
        </p:nvSpPr>
        <p:spPr/>
        <p:txBody>
          <a:bodyPr>
            <a:normAutofit fontScale="25000" lnSpcReduction="20000"/>
          </a:bodyPr>
          <a:lstStyle/>
          <a:p>
            <a:pPr marL="156746" indent="0">
              <a:buNone/>
            </a:pPr>
            <a:endParaRPr lang="en-US" sz="9600" dirty="0">
              <a:latin typeface="Times New Roman" pitchFamily="18" charset="0"/>
              <a:cs typeface="Times New Roman" pitchFamily="18" charset="0"/>
            </a:endParaRPr>
          </a:p>
          <a:p>
            <a:r>
              <a:rPr lang="en-US" sz="8000" dirty="0">
                <a:cs typeface="Times New Roman" pitchFamily="18" charset="0"/>
              </a:rPr>
              <a:t>The passage of the ACA was a major milestone in long-standing efforts to ensure access for all Americans to appropriate, high-quality and affordable behavioral health (BH) care and prevention and treatment services.</a:t>
            </a:r>
          </a:p>
          <a:p>
            <a:pPr marL="156746" indent="0">
              <a:buNone/>
            </a:pPr>
            <a:endParaRPr lang="en-US" sz="8000" dirty="0">
              <a:cs typeface="Times New Roman" pitchFamily="18" charset="0"/>
            </a:endParaRPr>
          </a:p>
          <a:p>
            <a:r>
              <a:rPr lang="en-US" sz="8000" dirty="0">
                <a:cs typeface="Times New Roman" pitchFamily="18" charset="0"/>
              </a:rPr>
              <a:t>Many of the most prominent features of the ACA were instrumental in establishing the CENTRALITY of BH services within the overall health care delivery system – such as the designation of mental health and addiction services as one of the ten categories of essential health benefits (EHB).</a:t>
            </a:r>
          </a:p>
          <a:p>
            <a:pPr marL="156746" indent="0">
              <a:buNone/>
            </a:pPr>
            <a:endParaRPr lang="en-US" sz="8000" dirty="0">
              <a:cs typeface="Times New Roman" pitchFamily="18" charset="0"/>
            </a:endParaRPr>
          </a:p>
          <a:p>
            <a:r>
              <a:rPr lang="en-US" sz="8000" dirty="0">
                <a:cs typeface="Times New Roman" pitchFamily="18" charset="0"/>
              </a:rPr>
              <a:t>Expanded ACA Medicaid eligibility and the new health insurance marketplaces (exchanges) create a way for lower-income and other uninsured individuals to obtain health insurance – but also makes a number of changes to how the mental health and health care systems can better operate through delivery reforms.</a:t>
            </a:r>
          </a:p>
          <a:p>
            <a:pPr marL="0" indent="0">
              <a:buNone/>
            </a:pPr>
            <a:endParaRPr lang="en-US" sz="9600" b="1"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4</a:t>
            </a:fld>
            <a:endParaRPr lang="en-US" dirty="0"/>
          </a:p>
        </p:txBody>
      </p:sp>
    </p:spTree>
    <p:extLst>
      <p:ext uri="{BB962C8B-B14F-4D97-AF65-F5344CB8AC3E}">
        <p14:creationId xmlns:p14="http://schemas.microsoft.com/office/powerpoint/2010/main" val="298574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b="1" dirty="0"/>
              <a:t>Other Legislative Concerns</a:t>
            </a:r>
            <a:br>
              <a:rPr lang="en-US" dirty="0"/>
            </a:br>
            <a:endParaRPr lang="en-US" dirty="0"/>
          </a:p>
        </p:txBody>
      </p:sp>
      <p:sp>
        <p:nvSpPr>
          <p:cNvPr id="3" name="Content Placeholder 2"/>
          <p:cNvSpPr>
            <a:spLocks noGrp="1"/>
          </p:cNvSpPr>
          <p:nvPr>
            <p:ph idx="1"/>
          </p:nvPr>
        </p:nvSpPr>
        <p:spPr/>
        <p:txBody>
          <a:bodyPr>
            <a:normAutofit/>
          </a:bodyPr>
          <a:lstStyle/>
          <a:p>
            <a:r>
              <a:rPr lang="en-US" dirty="0"/>
              <a:t>Health Plan 2018 bids due. Entire individual market at risk, not just 10+ million in exchanges</a:t>
            </a:r>
          </a:p>
          <a:p>
            <a:r>
              <a:rPr lang="en-US" dirty="0"/>
              <a:t>Debt ceiling increase </a:t>
            </a:r>
          </a:p>
          <a:p>
            <a:r>
              <a:rPr lang="en-US" dirty="0"/>
              <a:t>Appropriations changes for current fiscal year</a:t>
            </a:r>
          </a:p>
          <a:p>
            <a:r>
              <a:rPr lang="en-US" dirty="0"/>
              <a:t>Budget caps--sequestration set for FY 2018</a:t>
            </a:r>
          </a:p>
          <a:p>
            <a:r>
              <a:rPr lang="en-US" dirty="0"/>
              <a:t>President’s infrastructure funding plan</a:t>
            </a:r>
          </a:p>
          <a:p>
            <a:r>
              <a:rPr lang="en-US" dirty="0"/>
              <a:t>Medicare Program Reform</a:t>
            </a:r>
          </a:p>
          <a:p>
            <a:r>
              <a:rPr lang="en-US" dirty="0"/>
              <a:t>Further VA privatization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40</a:t>
            </a:fld>
            <a:endParaRPr lang="en-US" dirty="0"/>
          </a:p>
        </p:txBody>
      </p:sp>
    </p:spTree>
    <p:extLst>
      <p:ext uri="{BB962C8B-B14F-4D97-AF65-F5344CB8AC3E}">
        <p14:creationId xmlns:p14="http://schemas.microsoft.com/office/powerpoint/2010/main" val="2308076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b="1" dirty="0"/>
              <a:t>Medicare Reform Discussion</a:t>
            </a:r>
            <a:br>
              <a:rPr lang="en-US" dirty="0"/>
            </a:b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a:t>Making Tom Price head of DHHS likely puts major changes to Medicare and Medicaid on the agenda.</a:t>
            </a:r>
          </a:p>
          <a:p>
            <a:pPr marL="0" indent="0">
              <a:buNone/>
            </a:pPr>
            <a:endParaRPr lang="en-US" dirty="0"/>
          </a:p>
          <a:p>
            <a:r>
              <a:rPr lang="en-US" dirty="0"/>
              <a:t>Medicare premium support provides beneficiaries a partial subsidy to buy health insurance from a private insurance company, accelerating today’s push to Medicare Advantage.</a:t>
            </a:r>
          </a:p>
          <a:p>
            <a:pPr marL="0" indent="0">
              <a:buNone/>
            </a:pPr>
            <a:endParaRPr lang="en-US" dirty="0"/>
          </a:p>
          <a:p>
            <a:r>
              <a:rPr lang="en-US" dirty="0"/>
              <a:t>Dems say premium support would not keep up with rising health care costs, forcing more costs onto beneficiaries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41</a:t>
            </a:fld>
            <a:endParaRPr lang="en-US" dirty="0"/>
          </a:p>
        </p:txBody>
      </p:sp>
    </p:spTree>
    <p:extLst>
      <p:ext uri="{BB962C8B-B14F-4D97-AF65-F5344CB8AC3E}">
        <p14:creationId xmlns:p14="http://schemas.microsoft.com/office/powerpoint/2010/main" val="3628342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Medicare Reform, cont.</a:t>
            </a:r>
          </a:p>
        </p:txBody>
      </p:sp>
      <p:sp>
        <p:nvSpPr>
          <p:cNvPr id="3" name="Content Placeholder 2"/>
          <p:cNvSpPr>
            <a:spLocks noGrp="1"/>
          </p:cNvSpPr>
          <p:nvPr>
            <p:ph idx="1"/>
          </p:nvPr>
        </p:nvSpPr>
        <p:spPr/>
        <p:txBody>
          <a:bodyPr>
            <a:normAutofit/>
          </a:bodyPr>
          <a:lstStyle/>
          <a:p>
            <a:r>
              <a:rPr lang="en-US" sz="2400" dirty="0"/>
              <a:t>Adverse selection could spiral costs for the those remaining in traditional Medicare. Healthier people more likely to choose private plans, leaving traditional program with higher per-capita costs.</a:t>
            </a:r>
          </a:p>
          <a:p>
            <a:pPr marL="0" indent="0">
              <a:buNone/>
            </a:pPr>
            <a:endParaRPr lang="en-US" sz="2400" dirty="0"/>
          </a:p>
          <a:p>
            <a:r>
              <a:rPr lang="en-US" sz="2400" dirty="0"/>
              <a:t>GOP alleges Medicare will become insolvent and changes are needed to make it more efficient and save money. Tom Price on premium support to the Heritage Foundation in 2014. “Reform is the avenue to improvement of services as much as a way to stave off fiscal collapse.”</a:t>
            </a:r>
          </a:p>
          <a:p>
            <a:pPr marL="0" indent="0">
              <a:buNone/>
            </a:pPr>
            <a:endParaRPr lang="en-US" sz="2400" dirty="0"/>
          </a:p>
          <a:p>
            <a:r>
              <a:rPr lang="en-US" sz="2400" dirty="0"/>
              <a:t>Dems believe GOP attempts to upend Medicare are a way to rally their party and gain political advantage.</a:t>
            </a:r>
          </a:p>
          <a:p>
            <a:pPr marL="0"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42</a:t>
            </a:fld>
            <a:endParaRPr lang="en-US" dirty="0"/>
          </a:p>
        </p:txBody>
      </p:sp>
    </p:spTree>
    <p:extLst>
      <p:ext uri="{BB962C8B-B14F-4D97-AF65-F5344CB8AC3E}">
        <p14:creationId xmlns:p14="http://schemas.microsoft.com/office/powerpoint/2010/main" val="1478226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FBED0-6533-46DC-AFCC-72C7F27F2D9C}" type="slidenum">
              <a:rPr lang="en-US" smtClean="0"/>
              <a:t>43</a:t>
            </a:fld>
            <a:endParaRPr lang="en-US" dirty="0"/>
          </a:p>
        </p:txBody>
      </p:sp>
      <p:sp>
        <p:nvSpPr>
          <p:cNvPr id="3" name="Rectangle 2"/>
          <p:cNvSpPr/>
          <p:nvPr/>
        </p:nvSpPr>
        <p:spPr>
          <a:xfrm>
            <a:off x="3048000" y="1828562"/>
            <a:ext cx="6096000" cy="3600986"/>
          </a:xfrm>
          <a:prstGeom prst="rect">
            <a:avLst/>
          </a:prstGeom>
        </p:spPr>
        <p:txBody>
          <a:bodyPr>
            <a:spAutoFit/>
          </a:bodyPr>
          <a:lstStyle/>
          <a:p>
            <a:pPr marL="109728" indent="0" algn="ctr">
              <a:buNone/>
            </a:pPr>
            <a:endParaRPr lang="en-US" sz="2800" dirty="0"/>
          </a:p>
          <a:p>
            <a:pPr marL="109728" indent="0" algn="ctr">
              <a:buNone/>
            </a:pPr>
            <a:r>
              <a:rPr lang="en-US" sz="4000" dirty="0"/>
              <a:t>Thank You and Questions</a:t>
            </a:r>
          </a:p>
          <a:p>
            <a:pPr marL="109728" indent="0" algn="ctr">
              <a:buNone/>
            </a:pPr>
            <a:endParaRPr lang="en-US" sz="4000" dirty="0"/>
          </a:p>
          <a:p>
            <a:pPr marL="109728" indent="0" algn="ctr">
              <a:buNone/>
            </a:pPr>
            <a:r>
              <a:rPr lang="en-US" sz="4000" dirty="0">
                <a:hlinkClick r:id="rId2"/>
              </a:rPr>
              <a:t>jmiller@amhca.org</a:t>
            </a:r>
            <a:endParaRPr lang="en-US" sz="4000" dirty="0"/>
          </a:p>
          <a:p>
            <a:pPr marL="109728" indent="0" algn="ctr">
              <a:buNone/>
            </a:pPr>
            <a:r>
              <a:rPr lang="en-US" sz="4000" dirty="0"/>
              <a:t>703-548-4474</a:t>
            </a:r>
          </a:p>
          <a:p>
            <a:pPr marL="109728" indent="0" algn="ctr">
              <a:buNone/>
            </a:pPr>
            <a:r>
              <a:rPr lang="en-US" sz="4000" dirty="0"/>
              <a:t>www.amhca.org</a:t>
            </a:r>
          </a:p>
        </p:txBody>
      </p:sp>
    </p:spTree>
    <p:extLst>
      <p:ext uri="{BB962C8B-B14F-4D97-AF65-F5344CB8AC3E}">
        <p14:creationId xmlns:p14="http://schemas.microsoft.com/office/powerpoint/2010/main" val="237829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600" b="1" dirty="0"/>
            </a:br>
            <a:r>
              <a:rPr lang="en-US" sz="3600" b="1" dirty="0"/>
              <a:t>Quick Summary of The American Health Care Act (AHCA) </a:t>
            </a:r>
          </a:p>
        </p:txBody>
      </p:sp>
      <p:sp>
        <p:nvSpPr>
          <p:cNvPr id="3" name="Content Placeholder 2"/>
          <p:cNvSpPr>
            <a:spLocks noGrp="1"/>
          </p:cNvSpPr>
          <p:nvPr>
            <p:ph idx="1"/>
          </p:nvPr>
        </p:nvSpPr>
        <p:spPr/>
        <p:txBody>
          <a:bodyPr>
            <a:normAutofit/>
          </a:bodyPr>
          <a:lstStyle/>
          <a:p>
            <a:r>
              <a:rPr lang="en-US" dirty="0"/>
              <a:t>On May 4, 2017 the House of Representatives passed the American Health Care Act (AHCA) by a near party-line vote of 217 to 213. </a:t>
            </a:r>
          </a:p>
          <a:p>
            <a:endParaRPr lang="en-US" dirty="0"/>
          </a:p>
          <a:p>
            <a:r>
              <a:rPr lang="en-US" dirty="0"/>
              <a:t>The AHCA was first introduced in the House on March 6, 2017 in response to the long-standing promise by Republican members of Congress to repeal the Affordable Care Act.  </a:t>
            </a:r>
          </a:p>
          <a:p>
            <a:endParaRPr lang="en-US" dirty="0"/>
          </a:p>
          <a:p>
            <a:r>
              <a:rPr lang="en-US" dirty="0"/>
              <a:t>The bill has now moved to the Senate.  What is certain is that this legislative process could be drawn out over the next several months.</a:t>
            </a:r>
          </a:p>
        </p:txBody>
      </p:sp>
      <p:sp>
        <p:nvSpPr>
          <p:cNvPr id="4" name="Slide Number Placeholder 3"/>
          <p:cNvSpPr>
            <a:spLocks noGrp="1"/>
          </p:cNvSpPr>
          <p:nvPr>
            <p:ph type="sldNum" sz="quarter" idx="12"/>
          </p:nvPr>
        </p:nvSpPr>
        <p:spPr/>
        <p:txBody>
          <a:bodyPr/>
          <a:lstStyle/>
          <a:p>
            <a:fld id="{88CFBED0-6533-46DC-AFCC-72C7F27F2D9C}" type="slidenum">
              <a:rPr lang="en-US" smtClean="0"/>
              <a:t>5</a:t>
            </a:fld>
            <a:endParaRPr lang="en-US" dirty="0"/>
          </a:p>
        </p:txBody>
      </p:sp>
    </p:spTree>
    <p:extLst>
      <p:ext uri="{BB962C8B-B14F-4D97-AF65-F5344CB8AC3E}">
        <p14:creationId xmlns:p14="http://schemas.microsoft.com/office/powerpoint/2010/main" val="237811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Summary of AHCA</a:t>
            </a:r>
            <a:endParaRPr lang="en-US" dirty="0"/>
          </a:p>
        </p:txBody>
      </p:sp>
      <p:sp>
        <p:nvSpPr>
          <p:cNvPr id="3" name="Content Placeholder 2"/>
          <p:cNvSpPr>
            <a:spLocks noGrp="1"/>
          </p:cNvSpPr>
          <p:nvPr>
            <p:ph idx="1"/>
          </p:nvPr>
        </p:nvSpPr>
        <p:spPr/>
        <p:txBody>
          <a:bodyPr>
            <a:normAutofit fontScale="85000" lnSpcReduction="20000"/>
          </a:bodyPr>
          <a:lstStyle/>
          <a:p>
            <a:r>
              <a:rPr lang="en-US" dirty="0"/>
              <a:t>Eliminates the taxes and tax increases imposed by the ACA.</a:t>
            </a:r>
          </a:p>
          <a:p>
            <a:pPr marL="0" indent="0">
              <a:buNone/>
            </a:pPr>
            <a:endParaRPr lang="en-US" dirty="0"/>
          </a:p>
          <a:p>
            <a:r>
              <a:rPr lang="en-US" dirty="0"/>
              <a:t>Phases out enhanced funding for the Medicaid expansion and imposes either a block grant or per capita caps on Medicaid.</a:t>
            </a:r>
          </a:p>
          <a:p>
            <a:pPr marL="0" indent="0">
              <a:buNone/>
            </a:pPr>
            <a:endParaRPr lang="en-US" dirty="0"/>
          </a:p>
          <a:p>
            <a:r>
              <a:rPr lang="en-US" dirty="0"/>
              <a:t>Removes the individual and employer health insurance mandate penalties.</a:t>
            </a:r>
          </a:p>
          <a:p>
            <a:pPr marL="0" indent="0">
              <a:buNone/>
            </a:pPr>
            <a:endParaRPr lang="en-US" dirty="0"/>
          </a:p>
          <a:p>
            <a:r>
              <a:rPr lang="en-US" dirty="0"/>
              <a:t>Increases age rating ratios from 1 to 3 to 1 to 5 in the individual and small group market, and allows individual states to go higher by waiver.</a:t>
            </a:r>
          </a:p>
          <a:p>
            <a:pPr marL="0" indent="0">
              <a:buNone/>
            </a:pPr>
            <a:endParaRPr lang="en-US" dirty="0"/>
          </a:p>
          <a:p>
            <a:r>
              <a:rPr lang="en-US" dirty="0"/>
              <a:t>Permits individual states to waive the ACA’s essential health benefit requirements.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6</a:t>
            </a:fld>
            <a:endParaRPr lang="en-US" dirty="0"/>
          </a:p>
        </p:txBody>
      </p:sp>
    </p:spTree>
    <p:extLst>
      <p:ext uri="{BB962C8B-B14F-4D97-AF65-F5344CB8AC3E}">
        <p14:creationId xmlns:p14="http://schemas.microsoft.com/office/powerpoint/2010/main" val="375035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Summary of AHCA</a:t>
            </a:r>
            <a:endParaRPr lang="en-US" dirty="0"/>
          </a:p>
        </p:txBody>
      </p:sp>
      <p:sp>
        <p:nvSpPr>
          <p:cNvPr id="3" name="Content Placeholder 2"/>
          <p:cNvSpPr>
            <a:spLocks noGrp="1"/>
          </p:cNvSpPr>
          <p:nvPr>
            <p:ph idx="1"/>
          </p:nvPr>
        </p:nvSpPr>
        <p:spPr/>
        <p:txBody>
          <a:bodyPr>
            <a:normAutofit fontScale="92500" lnSpcReduction="10000"/>
          </a:bodyPr>
          <a:lstStyle/>
          <a:p>
            <a:r>
              <a:rPr lang="en-US" dirty="0"/>
              <a:t>Imposes a penalty on individuals who do not maintain continuous coverage.</a:t>
            </a:r>
          </a:p>
          <a:p>
            <a:pPr marL="0" indent="0">
              <a:buNone/>
            </a:pPr>
            <a:endParaRPr lang="en-US" dirty="0"/>
          </a:p>
          <a:p>
            <a:r>
              <a:rPr lang="en-US" dirty="0"/>
              <a:t>Alternatively allows states to obtain a waiver to allow insurers to “health status underwrite” individuals who do not maintain continuous coverage.</a:t>
            </a:r>
          </a:p>
          <a:p>
            <a:pPr marL="0" indent="0">
              <a:buNone/>
            </a:pPr>
            <a:endParaRPr lang="en-US" dirty="0"/>
          </a:p>
          <a:p>
            <a:r>
              <a:rPr lang="en-US" dirty="0"/>
              <a:t>Creates funds of $138 billion to assist states in dealing with high-cost consumers (e.g., creating high-risk pools and for other purposes.</a:t>
            </a:r>
          </a:p>
          <a:p>
            <a:pPr marL="0" indent="0">
              <a:buNone/>
            </a:pPr>
            <a:endParaRPr lang="en-US" dirty="0"/>
          </a:p>
          <a:p>
            <a:r>
              <a:rPr lang="en-US" dirty="0"/>
              <a:t>Ends the ACA’s means tested subsidies as of 2020 and substitutes for them age-adjusted fixed-dollar tax credits.</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7</a:t>
            </a:fld>
            <a:endParaRPr lang="en-US" dirty="0"/>
          </a:p>
        </p:txBody>
      </p:sp>
    </p:spTree>
    <p:extLst>
      <p:ext uri="{BB962C8B-B14F-4D97-AF65-F5344CB8AC3E}">
        <p14:creationId xmlns:p14="http://schemas.microsoft.com/office/powerpoint/2010/main" val="974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i="1" dirty="0"/>
            </a:br>
            <a:br>
              <a:rPr lang="en-US" b="1" i="1" dirty="0"/>
            </a:br>
            <a:r>
              <a:rPr lang="en-US" b="1" i="1" dirty="0"/>
              <a:t>What the AHCA Does </a:t>
            </a:r>
            <a:r>
              <a:rPr lang="en-US" b="1" i="1" u="sng" dirty="0"/>
              <a:t>Not </a:t>
            </a:r>
            <a:r>
              <a:rPr lang="en-US" b="1" i="1" dirty="0"/>
              <a:t>Do</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The AHCA does not repeal the ACA. </a:t>
            </a:r>
          </a:p>
          <a:p>
            <a:pPr marL="0" indent="0">
              <a:buNone/>
            </a:pPr>
            <a:endParaRPr lang="en-US" dirty="0"/>
          </a:p>
          <a:p>
            <a:r>
              <a:rPr lang="en-US" dirty="0"/>
              <a:t>It does not touch the provisions of six of the ACA’s ten titles dealing with Medicare payment, quality, and care delivery reforms; fraud and abuse; workforce reform; bio-similar drugs; health prevention; or many other issues. </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8</a:t>
            </a:fld>
            <a:endParaRPr lang="en-US" dirty="0"/>
          </a:p>
        </p:txBody>
      </p:sp>
    </p:spTree>
    <p:extLst>
      <p:ext uri="{BB962C8B-B14F-4D97-AF65-F5344CB8AC3E}">
        <p14:creationId xmlns:p14="http://schemas.microsoft.com/office/powerpoint/2010/main" val="252637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What the AHCA Does </a:t>
            </a:r>
            <a:r>
              <a:rPr lang="en-US" b="1" i="1" u="sng" dirty="0"/>
              <a:t>Not </a:t>
            </a:r>
            <a:r>
              <a:rPr lang="en-US" b="1" i="1" dirty="0"/>
              <a:t>Do</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AHCA does not even address many of the ACA’s core insurance reforms. </a:t>
            </a:r>
          </a:p>
          <a:p>
            <a:endParaRPr lang="en-US" dirty="0"/>
          </a:p>
          <a:p>
            <a:r>
              <a:rPr lang="en-US" dirty="0"/>
              <a:t>It did not, for example, modify the ACA’s requirements that health plans cover preexisting conditions; guarantee availability and renewability of coverage; cover adult children up to age 26; and cap out-of-pocket expenditures.</a:t>
            </a:r>
          </a:p>
          <a:p>
            <a:pPr marL="0" indent="0">
              <a:buNone/>
            </a:pPr>
            <a:r>
              <a:rPr lang="en-US" dirty="0"/>
              <a:t> </a:t>
            </a:r>
          </a:p>
          <a:p>
            <a:r>
              <a:rPr lang="en-US" dirty="0"/>
              <a:t>Neither did it repeal the ACA’s prohibitions against health status underwriting, lifetime and annual limits; and discrimination on the basis of race, nationality, disability, age, or sex. </a:t>
            </a:r>
          </a:p>
          <a:p>
            <a:endParaRPr lang="en-US" dirty="0"/>
          </a:p>
          <a:p>
            <a:r>
              <a:rPr lang="en-US" dirty="0"/>
              <a:t>It left perhaps 90 percent or more of the provisions of the original ACA in place.</a:t>
            </a:r>
          </a:p>
          <a:p>
            <a:endParaRPr lang="en-US" dirty="0"/>
          </a:p>
        </p:txBody>
      </p:sp>
      <p:sp>
        <p:nvSpPr>
          <p:cNvPr id="4" name="Slide Number Placeholder 3"/>
          <p:cNvSpPr>
            <a:spLocks noGrp="1"/>
          </p:cNvSpPr>
          <p:nvPr>
            <p:ph type="sldNum" sz="quarter" idx="12"/>
          </p:nvPr>
        </p:nvSpPr>
        <p:spPr/>
        <p:txBody>
          <a:bodyPr/>
          <a:lstStyle/>
          <a:p>
            <a:fld id="{88CFBED0-6533-46DC-AFCC-72C7F27F2D9C}" type="slidenum">
              <a:rPr lang="en-US" smtClean="0"/>
              <a:t>9</a:t>
            </a:fld>
            <a:endParaRPr lang="en-US" dirty="0"/>
          </a:p>
        </p:txBody>
      </p:sp>
    </p:spTree>
    <p:extLst>
      <p:ext uri="{BB962C8B-B14F-4D97-AF65-F5344CB8AC3E}">
        <p14:creationId xmlns:p14="http://schemas.microsoft.com/office/powerpoint/2010/main" val="1411945629"/>
      </p:ext>
    </p:extLst>
  </p:cSld>
  <p:clrMapOvr>
    <a:masterClrMapping/>
  </p:clrMapOvr>
</p:sld>
</file>

<file path=ppt/theme/theme1.xml><?xml version="1.0" encoding="utf-8"?>
<a:theme xmlns:a="http://schemas.openxmlformats.org/drawingml/2006/main" name="AMHCA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HCAPowerPointTheme" id="{1F3A4583-2AE4-4A69-B74F-656725B31E84}" vid="{F2236344-F5C6-4B35-8C83-54C14C4DA01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AMHCAPowerPointTheme</Template>
  <TotalTime>4750</TotalTime>
  <Words>4404</Words>
  <Application>Microsoft Office PowerPoint</Application>
  <PresentationFormat>Widescreen</PresentationFormat>
  <Paragraphs>395</Paragraphs>
  <Slides>43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ＭＳ Ｐゴシック</vt:lpstr>
      <vt:lpstr>Arial</vt:lpstr>
      <vt:lpstr>Calibri</vt:lpstr>
      <vt:lpstr>Calibri Light</vt:lpstr>
      <vt:lpstr>Corbel</vt:lpstr>
      <vt:lpstr>Times New Roman</vt:lpstr>
      <vt:lpstr>AMHCAPowerPointTheme</vt:lpstr>
      <vt:lpstr>Custom Design</vt:lpstr>
      <vt:lpstr>   Presentation to the National Coalition on Mental Health and Aging “Update on Federal Legislative Initiatives”  </vt:lpstr>
      <vt:lpstr>Key Congressional Legislative Areas of Concern</vt:lpstr>
      <vt:lpstr> ACA’s (Obama-Care) Main Provisions (Including BH)</vt:lpstr>
      <vt:lpstr>The ACA Has Ushered in a Golden Age for Coverage  of Behavioral Health (BH) Services </vt:lpstr>
      <vt:lpstr> Quick Summary of The American Health Care Act (AHCA) </vt:lpstr>
      <vt:lpstr>Quick Summary of AHCA</vt:lpstr>
      <vt:lpstr>Quick Summary of AHCA</vt:lpstr>
      <vt:lpstr>  What the AHCA Does Not Do </vt:lpstr>
      <vt:lpstr>What the AHCA Does Not Do</vt:lpstr>
      <vt:lpstr>What the AHCA Does Do</vt:lpstr>
      <vt:lpstr>Older Americans Will Pay More for Coverage</vt:lpstr>
      <vt:lpstr>Medicaid Expansion Program Changes Threaten Mental Health Services</vt:lpstr>
      <vt:lpstr> “The Better Care Reconciliation Act of 2017” Senate ACA Repeal/Replace Bill</vt:lpstr>
      <vt:lpstr>Senate ACA Repeal/Replace Bill</vt:lpstr>
      <vt:lpstr>Senate ACA Repeal/Replace Bill</vt:lpstr>
      <vt:lpstr> Medicaid Provisions </vt:lpstr>
      <vt:lpstr>Medicaid Provisions</vt:lpstr>
      <vt:lpstr> Medicaid Waivers</vt:lpstr>
      <vt:lpstr>Impact of Medicaid Changes on Fighting  Opioid Crisis</vt:lpstr>
      <vt:lpstr> Provisions Pertaining to Individual Health Insurance Market Subsidies </vt:lpstr>
      <vt:lpstr>Provisions Pertaining to Individual Health Insurance Market Subsidies</vt:lpstr>
      <vt:lpstr>  Cost Sharing Reduction (CSR) Subsidies </vt:lpstr>
      <vt:lpstr>  Pre-Existing Conditions </vt:lpstr>
      <vt:lpstr>  The Individual and Employer Mandate </vt:lpstr>
      <vt:lpstr>  State “Waivers” and State “Stability Funds”  </vt:lpstr>
      <vt:lpstr>  Taxes and the CBO Score  </vt:lpstr>
      <vt:lpstr>   How Will the GOP Sell their Proposal to Voters?   </vt:lpstr>
      <vt:lpstr>  It Is A Draft! </vt:lpstr>
      <vt:lpstr>Penultimate Question(s)…</vt:lpstr>
      <vt:lpstr>The GOP Mission Statement</vt:lpstr>
      <vt:lpstr>The CBO Score for the Original AHCA</vt:lpstr>
      <vt:lpstr> The Impact of Congressional R&amp;R Bills on Mental Health Providers  and Consumers?</vt:lpstr>
      <vt:lpstr>  The Preexisting Conditions Below were Previously Used Universally to Deny Coverage before the Passage of the ACA: </vt:lpstr>
      <vt:lpstr>Armageddon for Persons with Mental Illness?</vt:lpstr>
      <vt:lpstr>PowerPoint Presentation</vt:lpstr>
      <vt:lpstr>Chronic Care Costs</vt:lpstr>
      <vt:lpstr>Creating High-Quality Results and Outcomes Necessary to Improve Chronic (CHRONIC) Care Act of 2017 (S.870)</vt:lpstr>
      <vt:lpstr>Chronic Care Bill, cont.</vt:lpstr>
      <vt:lpstr>What’s Next on Mental Health Parity?</vt:lpstr>
      <vt:lpstr>  Other Legislative Concerns </vt:lpstr>
      <vt:lpstr>  Medicare Reform Discussion </vt:lpstr>
      <vt:lpstr>Medicare Reform,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Meyerhoeffer</dc:creator>
  <cp:lastModifiedBy>Michael O'Donnell</cp:lastModifiedBy>
  <cp:revision>298</cp:revision>
  <cp:lastPrinted>2017-04-01T13:05:33Z</cp:lastPrinted>
  <dcterms:created xsi:type="dcterms:W3CDTF">2015-07-01T20:53:27Z</dcterms:created>
  <dcterms:modified xsi:type="dcterms:W3CDTF">2017-06-26T16:03:27Z</dcterms:modified>
</cp:coreProperties>
</file>