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24" r:id="rId2"/>
    <p:sldId id="325" r:id="rId3"/>
    <p:sldId id="326" r:id="rId4"/>
    <p:sldId id="323" r:id="rId5"/>
    <p:sldId id="289" r:id="rId6"/>
    <p:sldId id="327" r:id="rId7"/>
    <p:sldId id="328" r:id="rId8"/>
    <p:sldId id="329" r:id="rId9"/>
    <p:sldId id="330" r:id="rId10"/>
    <p:sldId id="285" r:id="rId11"/>
    <p:sldId id="274" r:id="rId12"/>
    <p:sldId id="331" r:id="rId13"/>
    <p:sldId id="271" r:id="rId14"/>
    <p:sldId id="332" r:id="rId15"/>
    <p:sldId id="33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4004" autoAdjust="0"/>
  </p:normalViewPr>
  <p:slideViewPr>
    <p:cSldViewPr snapToGrid="0">
      <p:cViewPr varScale="1">
        <p:scale>
          <a:sx n="106" d="100"/>
          <a:sy n="106" d="100"/>
        </p:scale>
        <p:origin x="732"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A51DBD-5E8F-4AFD-B3E7-6900A66D820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09748F79-6B2B-42E2-A055-E441757719B7}">
      <dgm:prSet/>
      <dgm:spPr/>
      <dgm:t>
        <a:bodyPr/>
        <a:lstStyle/>
        <a:p>
          <a:r>
            <a:rPr lang="en-US"/>
            <a:t>Health/disability/immobility</a:t>
          </a:r>
        </a:p>
      </dgm:t>
    </dgm:pt>
    <dgm:pt modelId="{C49A96DB-0D09-496B-BD45-450A85C6152F}" type="parTrans" cxnId="{308A77F0-EF2E-44BE-BD34-DF0DF736AA2D}">
      <dgm:prSet/>
      <dgm:spPr/>
      <dgm:t>
        <a:bodyPr/>
        <a:lstStyle/>
        <a:p>
          <a:endParaRPr lang="en-US"/>
        </a:p>
      </dgm:t>
    </dgm:pt>
    <dgm:pt modelId="{D47C1403-0BA5-4BA1-9649-1D1250AB9501}" type="sibTrans" cxnId="{308A77F0-EF2E-44BE-BD34-DF0DF736AA2D}">
      <dgm:prSet/>
      <dgm:spPr/>
      <dgm:t>
        <a:bodyPr/>
        <a:lstStyle/>
        <a:p>
          <a:endParaRPr lang="en-US"/>
        </a:p>
      </dgm:t>
    </dgm:pt>
    <dgm:pt modelId="{2BC31C16-54D4-4857-BF3F-20A175897770}">
      <dgm:prSet/>
      <dgm:spPr/>
      <dgm:t>
        <a:bodyPr/>
        <a:lstStyle/>
        <a:p>
          <a:r>
            <a:rPr lang="en-US"/>
            <a:t>Sensory Impairment</a:t>
          </a:r>
        </a:p>
      </dgm:t>
    </dgm:pt>
    <dgm:pt modelId="{E0B67FE8-18D8-4805-9538-4A5360D9EE86}" type="parTrans" cxnId="{FCC70D88-524B-4DD7-83D4-F0AA02A712B6}">
      <dgm:prSet/>
      <dgm:spPr/>
      <dgm:t>
        <a:bodyPr/>
        <a:lstStyle/>
        <a:p>
          <a:endParaRPr lang="en-US"/>
        </a:p>
      </dgm:t>
    </dgm:pt>
    <dgm:pt modelId="{3B051AD6-335C-405D-BC45-83DCAA1B2B4E}" type="sibTrans" cxnId="{FCC70D88-524B-4DD7-83D4-F0AA02A712B6}">
      <dgm:prSet/>
      <dgm:spPr/>
      <dgm:t>
        <a:bodyPr/>
        <a:lstStyle/>
        <a:p>
          <a:endParaRPr lang="en-US"/>
        </a:p>
      </dgm:t>
    </dgm:pt>
    <dgm:pt modelId="{1E061BB2-6D4F-4BCF-9DE1-C7A664F924AB}">
      <dgm:prSet/>
      <dgm:spPr/>
      <dgm:t>
        <a:bodyPr/>
        <a:lstStyle/>
        <a:p>
          <a:r>
            <a:rPr lang="en-US"/>
            <a:t>Cognitive Impairment</a:t>
          </a:r>
        </a:p>
      </dgm:t>
    </dgm:pt>
    <dgm:pt modelId="{54F9D336-FD46-4E2F-8E57-2C8CED3B7330}" type="parTrans" cxnId="{C50F0AFF-8CD0-48C6-8085-42E573A93FDA}">
      <dgm:prSet/>
      <dgm:spPr/>
      <dgm:t>
        <a:bodyPr/>
        <a:lstStyle/>
        <a:p>
          <a:endParaRPr lang="en-US"/>
        </a:p>
      </dgm:t>
    </dgm:pt>
    <dgm:pt modelId="{2CA70FBE-9B9E-46C2-8F12-24A4496DFBD7}" type="sibTrans" cxnId="{C50F0AFF-8CD0-48C6-8085-42E573A93FDA}">
      <dgm:prSet/>
      <dgm:spPr/>
      <dgm:t>
        <a:bodyPr/>
        <a:lstStyle/>
        <a:p>
          <a:endParaRPr lang="en-US"/>
        </a:p>
      </dgm:t>
    </dgm:pt>
    <dgm:pt modelId="{FD1A8426-787F-48B6-A697-9C54A8E6B29B}">
      <dgm:prSet/>
      <dgm:spPr/>
      <dgm:t>
        <a:bodyPr/>
        <a:lstStyle/>
        <a:p>
          <a:r>
            <a:rPr lang="en-US"/>
            <a:t>Age</a:t>
          </a:r>
        </a:p>
      </dgm:t>
    </dgm:pt>
    <dgm:pt modelId="{2BE040B5-86D5-440C-9419-74237AEC5CF4}" type="parTrans" cxnId="{C84CCF1A-82DE-4DA2-93E7-E9043A4F93DD}">
      <dgm:prSet/>
      <dgm:spPr/>
      <dgm:t>
        <a:bodyPr/>
        <a:lstStyle/>
        <a:p>
          <a:endParaRPr lang="en-US"/>
        </a:p>
      </dgm:t>
    </dgm:pt>
    <dgm:pt modelId="{B3574CA2-26B5-4F54-A526-840F4AB49856}" type="sibTrans" cxnId="{C84CCF1A-82DE-4DA2-93E7-E9043A4F93DD}">
      <dgm:prSet/>
      <dgm:spPr/>
      <dgm:t>
        <a:bodyPr/>
        <a:lstStyle/>
        <a:p>
          <a:endParaRPr lang="en-US"/>
        </a:p>
      </dgm:t>
    </dgm:pt>
    <dgm:pt modelId="{9654FDEC-4F89-41B6-89A1-A943DE48DBB8}">
      <dgm:prSet/>
      <dgm:spPr/>
      <dgm:t>
        <a:bodyPr/>
        <a:lstStyle/>
        <a:p>
          <a:r>
            <a:rPr lang="en-US"/>
            <a:t>Ethnicity</a:t>
          </a:r>
        </a:p>
      </dgm:t>
    </dgm:pt>
    <dgm:pt modelId="{95E46A08-94B4-4B9F-B914-399D3190844E}" type="parTrans" cxnId="{C8A49F47-51D7-4F31-9505-6C8FAF4DFD75}">
      <dgm:prSet/>
      <dgm:spPr/>
      <dgm:t>
        <a:bodyPr/>
        <a:lstStyle/>
        <a:p>
          <a:endParaRPr lang="en-US"/>
        </a:p>
      </dgm:t>
    </dgm:pt>
    <dgm:pt modelId="{C284FF09-28AB-4685-AE46-80E1726873D2}" type="sibTrans" cxnId="{C8A49F47-51D7-4F31-9505-6C8FAF4DFD75}">
      <dgm:prSet/>
      <dgm:spPr/>
      <dgm:t>
        <a:bodyPr/>
        <a:lstStyle/>
        <a:p>
          <a:endParaRPr lang="en-US"/>
        </a:p>
      </dgm:t>
    </dgm:pt>
    <dgm:pt modelId="{FF2016D5-80DA-470E-9210-A60DC39B5D82}">
      <dgm:prSet/>
      <dgm:spPr/>
      <dgm:t>
        <a:bodyPr/>
        <a:lstStyle/>
        <a:p>
          <a:r>
            <a:rPr lang="en-US"/>
            <a:t>LGBT</a:t>
          </a:r>
        </a:p>
      </dgm:t>
    </dgm:pt>
    <dgm:pt modelId="{6BAD6021-665A-4AF0-B0F5-B18C051A28BF}" type="parTrans" cxnId="{4DEFB4E4-530E-44F3-A7AE-27FAA105DE23}">
      <dgm:prSet/>
      <dgm:spPr/>
      <dgm:t>
        <a:bodyPr/>
        <a:lstStyle/>
        <a:p>
          <a:endParaRPr lang="en-US"/>
        </a:p>
      </dgm:t>
    </dgm:pt>
    <dgm:pt modelId="{986A6951-0826-42EB-91CA-2163E732BA89}" type="sibTrans" cxnId="{4DEFB4E4-530E-44F3-A7AE-27FAA105DE23}">
      <dgm:prSet/>
      <dgm:spPr/>
      <dgm:t>
        <a:bodyPr/>
        <a:lstStyle/>
        <a:p>
          <a:endParaRPr lang="en-US"/>
        </a:p>
      </dgm:t>
    </dgm:pt>
    <dgm:pt modelId="{82422FFA-7741-4B6C-9FCE-8FFB9C60E117}">
      <dgm:prSet/>
      <dgm:spPr/>
      <dgm:t>
        <a:bodyPr/>
        <a:lstStyle/>
        <a:p>
          <a:r>
            <a:rPr lang="en-US"/>
            <a:t>Major Life Transitions</a:t>
          </a:r>
        </a:p>
      </dgm:t>
    </dgm:pt>
    <dgm:pt modelId="{E505E905-22CE-4C3C-8224-E51E7AA20A59}" type="parTrans" cxnId="{77E5B632-A5A3-4F76-9E7A-EF76CF14E095}">
      <dgm:prSet/>
      <dgm:spPr/>
      <dgm:t>
        <a:bodyPr/>
        <a:lstStyle/>
        <a:p>
          <a:endParaRPr lang="en-US"/>
        </a:p>
      </dgm:t>
    </dgm:pt>
    <dgm:pt modelId="{FE5DFDA9-4A93-4C31-96F5-CCDC6675BB8F}" type="sibTrans" cxnId="{77E5B632-A5A3-4F76-9E7A-EF76CF14E095}">
      <dgm:prSet/>
      <dgm:spPr/>
      <dgm:t>
        <a:bodyPr/>
        <a:lstStyle/>
        <a:p>
          <a:endParaRPr lang="en-US"/>
        </a:p>
      </dgm:t>
    </dgm:pt>
    <dgm:pt modelId="{A200B019-F696-46C0-B2AA-C701E1615B51}" type="pres">
      <dgm:prSet presAssocID="{A8A51DBD-5E8F-4AFD-B3E7-6900A66D820B}" presName="linear" presStyleCnt="0">
        <dgm:presLayoutVars>
          <dgm:animLvl val="lvl"/>
          <dgm:resizeHandles val="exact"/>
        </dgm:presLayoutVars>
      </dgm:prSet>
      <dgm:spPr/>
    </dgm:pt>
    <dgm:pt modelId="{EDBAA405-14E6-4445-ADA6-73599F7A2C22}" type="pres">
      <dgm:prSet presAssocID="{09748F79-6B2B-42E2-A055-E441757719B7}" presName="parentText" presStyleLbl="node1" presStyleIdx="0" presStyleCnt="7">
        <dgm:presLayoutVars>
          <dgm:chMax val="0"/>
          <dgm:bulletEnabled val="1"/>
        </dgm:presLayoutVars>
      </dgm:prSet>
      <dgm:spPr/>
    </dgm:pt>
    <dgm:pt modelId="{2E296E87-C6B0-4589-BCE8-DC25BFE741C2}" type="pres">
      <dgm:prSet presAssocID="{D47C1403-0BA5-4BA1-9649-1D1250AB9501}" presName="spacer" presStyleCnt="0"/>
      <dgm:spPr/>
    </dgm:pt>
    <dgm:pt modelId="{B56B0607-0894-4F9A-86CB-FD47C405F34F}" type="pres">
      <dgm:prSet presAssocID="{2BC31C16-54D4-4857-BF3F-20A175897770}" presName="parentText" presStyleLbl="node1" presStyleIdx="1" presStyleCnt="7">
        <dgm:presLayoutVars>
          <dgm:chMax val="0"/>
          <dgm:bulletEnabled val="1"/>
        </dgm:presLayoutVars>
      </dgm:prSet>
      <dgm:spPr/>
    </dgm:pt>
    <dgm:pt modelId="{C4455F36-33F7-48DC-99BF-DB2222EAA431}" type="pres">
      <dgm:prSet presAssocID="{3B051AD6-335C-405D-BC45-83DCAA1B2B4E}" presName="spacer" presStyleCnt="0"/>
      <dgm:spPr/>
    </dgm:pt>
    <dgm:pt modelId="{30141478-B73C-46C6-B6E8-4ED770742D02}" type="pres">
      <dgm:prSet presAssocID="{1E061BB2-6D4F-4BCF-9DE1-C7A664F924AB}" presName="parentText" presStyleLbl="node1" presStyleIdx="2" presStyleCnt="7">
        <dgm:presLayoutVars>
          <dgm:chMax val="0"/>
          <dgm:bulletEnabled val="1"/>
        </dgm:presLayoutVars>
      </dgm:prSet>
      <dgm:spPr/>
    </dgm:pt>
    <dgm:pt modelId="{3FCEF594-C30E-4E99-A6AF-FC8A2D695D6E}" type="pres">
      <dgm:prSet presAssocID="{2CA70FBE-9B9E-46C2-8F12-24A4496DFBD7}" presName="spacer" presStyleCnt="0"/>
      <dgm:spPr/>
    </dgm:pt>
    <dgm:pt modelId="{5F9B37F4-2766-4B7D-A421-3114967995C6}" type="pres">
      <dgm:prSet presAssocID="{FD1A8426-787F-48B6-A697-9C54A8E6B29B}" presName="parentText" presStyleLbl="node1" presStyleIdx="3" presStyleCnt="7">
        <dgm:presLayoutVars>
          <dgm:chMax val="0"/>
          <dgm:bulletEnabled val="1"/>
        </dgm:presLayoutVars>
      </dgm:prSet>
      <dgm:spPr/>
    </dgm:pt>
    <dgm:pt modelId="{F8600AFF-2864-4D96-9C12-AA732C9C9B8F}" type="pres">
      <dgm:prSet presAssocID="{B3574CA2-26B5-4F54-A526-840F4AB49856}" presName="spacer" presStyleCnt="0"/>
      <dgm:spPr/>
    </dgm:pt>
    <dgm:pt modelId="{7F37FE65-054D-4B51-B4EE-B9AFA957184E}" type="pres">
      <dgm:prSet presAssocID="{9654FDEC-4F89-41B6-89A1-A943DE48DBB8}" presName="parentText" presStyleLbl="node1" presStyleIdx="4" presStyleCnt="7">
        <dgm:presLayoutVars>
          <dgm:chMax val="0"/>
          <dgm:bulletEnabled val="1"/>
        </dgm:presLayoutVars>
      </dgm:prSet>
      <dgm:spPr/>
    </dgm:pt>
    <dgm:pt modelId="{3D8AA5D8-41DC-4B56-B481-AE393CE2EFB7}" type="pres">
      <dgm:prSet presAssocID="{C284FF09-28AB-4685-AE46-80E1726873D2}" presName="spacer" presStyleCnt="0"/>
      <dgm:spPr/>
    </dgm:pt>
    <dgm:pt modelId="{5EDF9FB0-89C7-4988-BF00-909526DFDF64}" type="pres">
      <dgm:prSet presAssocID="{FF2016D5-80DA-470E-9210-A60DC39B5D82}" presName="parentText" presStyleLbl="node1" presStyleIdx="5" presStyleCnt="7">
        <dgm:presLayoutVars>
          <dgm:chMax val="0"/>
          <dgm:bulletEnabled val="1"/>
        </dgm:presLayoutVars>
      </dgm:prSet>
      <dgm:spPr/>
    </dgm:pt>
    <dgm:pt modelId="{A8EF6376-33EF-4CCC-A700-7A9C4743D5CF}" type="pres">
      <dgm:prSet presAssocID="{986A6951-0826-42EB-91CA-2163E732BA89}" presName="spacer" presStyleCnt="0"/>
      <dgm:spPr/>
    </dgm:pt>
    <dgm:pt modelId="{A49D240C-9D5C-4946-A40F-03443B748898}" type="pres">
      <dgm:prSet presAssocID="{82422FFA-7741-4B6C-9FCE-8FFB9C60E117}" presName="parentText" presStyleLbl="node1" presStyleIdx="6" presStyleCnt="7">
        <dgm:presLayoutVars>
          <dgm:chMax val="0"/>
          <dgm:bulletEnabled val="1"/>
        </dgm:presLayoutVars>
      </dgm:prSet>
      <dgm:spPr/>
    </dgm:pt>
  </dgm:ptLst>
  <dgm:cxnLst>
    <dgm:cxn modelId="{C84CCF1A-82DE-4DA2-93E7-E9043A4F93DD}" srcId="{A8A51DBD-5E8F-4AFD-B3E7-6900A66D820B}" destId="{FD1A8426-787F-48B6-A697-9C54A8E6B29B}" srcOrd="3" destOrd="0" parTransId="{2BE040B5-86D5-440C-9419-74237AEC5CF4}" sibTransId="{B3574CA2-26B5-4F54-A526-840F4AB49856}"/>
    <dgm:cxn modelId="{A985EA21-68A9-47EB-B644-2813759B86BA}" type="presOf" srcId="{9654FDEC-4F89-41B6-89A1-A943DE48DBB8}" destId="{7F37FE65-054D-4B51-B4EE-B9AFA957184E}" srcOrd="0" destOrd="0" presId="urn:microsoft.com/office/officeart/2005/8/layout/vList2"/>
    <dgm:cxn modelId="{DA8A722E-D26C-41A5-AC6E-B2846B0F6029}" type="presOf" srcId="{09748F79-6B2B-42E2-A055-E441757719B7}" destId="{EDBAA405-14E6-4445-ADA6-73599F7A2C22}" srcOrd="0" destOrd="0" presId="urn:microsoft.com/office/officeart/2005/8/layout/vList2"/>
    <dgm:cxn modelId="{B036B730-EE7A-49CE-9330-306D6A0288B7}" type="presOf" srcId="{2BC31C16-54D4-4857-BF3F-20A175897770}" destId="{B56B0607-0894-4F9A-86CB-FD47C405F34F}" srcOrd="0" destOrd="0" presId="urn:microsoft.com/office/officeart/2005/8/layout/vList2"/>
    <dgm:cxn modelId="{77E5B632-A5A3-4F76-9E7A-EF76CF14E095}" srcId="{A8A51DBD-5E8F-4AFD-B3E7-6900A66D820B}" destId="{82422FFA-7741-4B6C-9FCE-8FFB9C60E117}" srcOrd="6" destOrd="0" parTransId="{E505E905-22CE-4C3C-8224-E51E7AA20A59}" sibTransId="{FE5DFDA9-4A93-4C31-96F5-CCDC6675BB8F}"/>
    <dgm:cxn modelId="{12A2495C-548D-458C-8106-F8CD840307A5}" type="presOf" srcId="{A8A51DBD-5E8F-4AFD-B3E7-6900A66D820B}" destId="{A200B019-F696-46C0-B2AA-C701E1615B51}" srcOrd="0" destOrd="0" presId="urn:microsoft.com/office/officeart/2005/8/layout/vList2"/>
    <dgm:cxn modelId="{69FD6B5D-207F-4DEA-988E-318E9F817BFB}" type="presOf" srcId="{82422FFA-7741-4B6C-9FCE-8FFB9C60E117}" destId="{A49D240C-9D5C-4946-A40F-03443B748898}" srcOrd="0" destOrd="0" presId="urn:microsoft.com/office/officeart/2005/8/layout/vList2"/>
    <dgm:cxn modelId="{C8A49F47-51D7-4F31-9505-6C8FAF4DFD75}" srcId="{A8A51DBD-5E8F-4AFD-B3E7-6900A66D820B}" destId="{9654FDEC-4F89-41B6-89A1-A943DE48DBB8}" srcOrd="4" destOrd="0" parTransId="{95E46A08-94B4-4B9F-B914-399D3190844E}" sibTransId="{C284FF09-28AB-4685-AE46-80E1726873D2}"/>
    <dgm:cxn modelId="{A1A83885-7ACF-4B77-87AF-B688D0B897DD}" type="presOf" srcId="{FD1A8426-787F-48B6-A697-9C54A8E6B29B}" destId="{5F9B37F4-2766-4B7D-A421-3114967995C6}" srcOrd="0" destOrd="0" presId="urn:microsoft.com/office/officeart/2005/8/layout/vList2"/>
    <dgm:cxn modelId="{FCC70D88-524B-4DD7-83D4-F0AA02A712B6}" srcId="{A8A51DBD-5E8F-4AFD-B3E7-6900A66D820B}" destId="{2BC31C16-54D4-4857-BF3F-20A175897770}" srcOrd="1" destOrd="0" parTransId="{E0B67FE8-18D8-4805-9538-4A5360D9EE86}" sibTransId="{3B051AD6-335C-405D-BC45-83DCAA1B2B4E}"/>
    <dgm:cxn modelId="{3CCD8A96-3CBC-44AE-9C5D-4EB9B9A1095D}" type="presOf" srcId="{FF2016D5-80DA-470E-9210-A60DC39B5D82}" destId="{5EDF9FB0-89C7-4988-BF00-909526DFDF64}" srcOrd="0" destOrd="0" presId="urn:microsoft.com/office/officeart/2005/8/layout/vList2"/>
    <dgm:cxn modelId="{4DEFB4E4-530E-44F3-A7AE-27FAA105DE23}" srcId="{A8A51DBD-5E8F-4AFD-B3E7-6900A66D820B}" destId="{FF2016D5-80DA-470E-9210-A60DC39B5D82}" srcOrd="5" destOrd="0" parTransId="{6BAD6021-665A-4AF0-B0F5-B18C051A28BF}" sibTransId="{986A6951-0826-42EB-91CA-2163E732BA89}"/>
    <dgm:cxn modelId="{308A77F0-EF2E-44BE-BD34-DF0DF736AA2D}" srcId="{A8A51DBD-5E8F-4AFD-B3E7-6900A66D820B}" destId="{09748F79-6B2B-42E2-A055-E441757719B7}" srcOrd="0" destOrd="0" parTransId="{C49A96DB-0D09-496B-BD45-450A85C6152F}" sibTransId="{D47C1403-0BA5-4BA1-9649-1D1250AB9501}"/>
    <dgm:cxn modelId="{54AD39F7-541C-451E-9157-5C9EFD1BB6FC}" type="presOf" srcId="{1E061BB2-6D4F-4BCF-9DE1-C7A664F924AB}" destId="{30141478-B73C-46C6-B6E8-4ED770742D02}" srcOrd="0" destOrd="0" presId="urn:microsoft.com/office/officeart/2005/8/layout/vList2"/>
    <dgm:cxn modelId="{C50F0AFF-8CD0-48C6-8085-42E573A93FDA}" srcId="{A8A51DBD-5E8F-4AFD-B3E7-6900A66D820B}" destId="{1E061BB2-6D4F-4BCF-9DE1-C7A664F924AB}" srcOrd="2" destOrd="0" parTransId="{54F9D336-FD46-4E2F-8E57-2C8CED3B7330}" sibTransId="{2CA70FBE-9B9E-46C2-8F12-24A4496DFBD7}"/>
    <dgm:cxn modelId="{08315797-BECE-4FB2-AE1C-F0323F7A7094}" type="presParOf" srcId="{A200B019-F696-46C0-B2AA-C701E1615B51}" destId="{EDBAA405-14E6-4445-ADA6-73599F7A2C22}" srcOrd="0" destOrd="0" presId="urn:microsoft.com/office/officeart/2005/8/layout/vList2"/>
    <dgm:cxn modelId="{F34F6AD6-8E41-49B0-A37B-40879DE1B058}" type="presParOf" srcId="{A200B019-F696-46C0-B2AA-C701E1615B51}" destId="{2E296E87-C6B0-4589-BCE8-DC25BFE741C2}" srcOrd="1" destOrd="0" presId="urn:microsoft.com/office/officeart/2005/8/layout/vList2"/>
    <dgm:cxn modelId="{B24A3E3F-C6E9-4DD9-AFF5-D085BAC74709}" type="presParOf" srcId="{A200B019-F696-46C0-B2AA-C701E1615B51}" destId="{B56B0607-0894-4F9A-86CB-FD47C405F34F}" srcOrd="2" destOrd="0" presId="urn:microsoft.com/office/officeart/2005/8/layout/vList2"/>
    <dgm:cxn modelId="{33CA4CA9-80D3-4CE2-A723-F6EC8B7FA07F}" type="presParOf" srcId="{A200B019-F696-46C0-B2AA-C701E1615B51}" destId="{C4455F36-33F7-48DC-99BF-DB2222EAA431}" srcOrd="3" destOrd="0" presId="urn:microsoft.com/office/officeart/2005/8/layout/vList2"/>
    <dgm:cxn modelId="{5392B0A9-EA37-4491-8D29-78C0A25585C9}" type="presParOf" srcId="{A200B019-F696-46C0-B2AA-C701E1615B51}" destId="{30141478-B73C-46C6-B6E8-4ED770742D02}" srcOrd="4" destOrd="0" presId="urn:microsoft.com/office/officeart/2005/8/layout/vList2"/>
    <dgm:cxn modelId="{25313E73-22DD-4BE3-93A8-B411C68B2EE1}" type="presParOf" srcId="{A200B019-F696-46C0-B2AA-C701E1615B51}" destId="{3FCEF594-C30E-4E99-A6AF-FC8A2D695D6E}" srcOrd="5" destOrd="0" presId="urn:microsoft.com/office/officeart/2005/8/layout/vList2"/>
    <dgm:cxn modelId="{8194CE37-5DA7-4C4C-A76B-40F1851991D3}" type="presParOf" srcId="{A200B019-F696-46C0-B2AA-C701E1615B51}" destId="{5F9B37F4-2766-4B7D-A421-3114967995C6}" srcOrd="6" destOrd="0" presId="urn:microsoft.com/office/officeart/2005/8/layout/vList2"/>
    <dgm:cxn modelId="{149A1B48-B621-48EC-8361-67A84B5869B8}" type="presParOf" srcId="{A200B019-F696-46C0-B2AA-C701E1615B51}" destId="{F8600AFF-2864-4D96-9C12-AA732C9C9B8F}" srcOrd="7" destOrd="0" presId="urn:microsoft.com/office/officeart/2005/8/layout/vList2"/>
    <dgm:cxn modelId="{B92BE981-EF35-444E-9C97-D245DA04648F}" type="presParOf" srcId="{A200B019-F696-46C0-B2AA-C701E1615B51}" destId="{7F37FE65-054D-4B51-B4EE-B9AFA957184E}" srcOrd="8" destOrd="0" presId="urn:microsoft.com/office/officeart/2005/8/layout/vList2"/>
    <dgm:cxn modelId="{C8258182-4087-4305-825A-3FE30BD1FFDE}" type="presParOf" srcId="{A200B019-F696-46C0-B2AA-C701E1615B51}" destId="{3D8AA5D8-41DC-4B56-B481-AE393CE2EFB7}" srcOrd="9" destOrd="0" presId="urn:microsoft.com/office/officeart/2005/8/layout/vList2"/>
    <dgm:cxn modelId="{C19E63C9-4FB6-4C3B-82C1-E1D65EE099F0}" type="presParOf" srcId="{A200B019-F696-46C0-B2AA-C701E1615B51}" destId="{5EDF9FB0-89C7-4988-BF00-909526DFDF64}" srcOrd="10" destOrd="0" presId="urn:microsoft.com/office/officeart/2005/8/layout/vList2"/>
    <dgm:cxn modelId="{08E99D91-64F9-4301-81AC-AD6A3DC9CE15}" type="presParOf" srcId="{A200B019-F696-46C0-B2AA-C701E1615B51}" destId="{A8EF6376-33EF-4CCC-A700-7A9C4743D5CF}" srcOrd="11" destOrd="0" presId="urn:microsoft.com/office/officeart/2005/8/layout/vList2"/>
    <dgm:cxn modelId="{00C7FAF5-ADE8-4326-9D90-7C1C9A3294D3}" type="presParOf" srcId="{A200B019-F696-46C0-B2AA-C701E1615B51}" destId="{A49D240C-9D5C-4946-A40F-03443B748898}"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473821-B6D8-40B9-9AAF-50AAD8EAA80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D9AAE05-FB5B-4457-8551-F0446A637C46}">
      <dgm:prSet/>
      <dgm:spPr/>
      <dgm:t>
        <a:bodyPr/>
        <a:lstStyle/>
        <a:p>
          <a:r>
            <a:rPr lang="en-US" dirty="0"/>
            <a:t>220,000 people aged 65 and older are living with Alzheimer’s in Illinois.</a:t>
          </a:r>
        </a:p>
      </dgm:t>
    </dgm:pt>
    <dgm:pt modelId="{5E55B056-ED1F-4613-8DE8-DBB3D8A03A6C}" type="parTrans" cxnId="{5C370504-251C-4ED3-BF31-9F882E003A90}">
      <dgm:prSet/>
      <dgm:spPr/>
      <dgm:t>
        <a:bodyPr/>
        <a:lstStyle/>
        <a:p>
          <a:endParaRPr lang="en-US"/>
        </a:p>
      </dgm:t>
    </dgm:pt>
    <dgm:pt modelId="{3C6EDA67-232E-420D-A3FA-4F6AFFF5C440}" type="sibTrans" cxnId="{5C370504-251C-4ED3-BF31-9F882E003A90}">
      <dgm:prSet/>
      <dgm:spPr/>
      <dgm:t>
        <a:bodyPr/>
        <a:lstStyle/>
        <a:p>
          <a:endParaRPr lang="en-US"/>
        </a:p>
      </dgm:t>
    </dgm:pt>
    <dgm:pt modelId="{3EBB47A7-BF86-422F-920D-49F15D79481A}">
      <dgm:prSet/>
      <dgm:spPr/>
      <dgm:t>
        <a:bodyPr/>
        <a:lstStyle/>
        <a:p>
          <a:r>
            <a:rPr lang="en-US" dirty="0"/>
            <a:t>590,000 family caregivers bear the burden of the disease in Illinois.  </a:t>
          </a:r>
        </a:p>
      </dgm:t>
    </dgm:pt>
    <dgm:pt modelId="{FCA4AE99-FB57-4B01-9FB8-51CE619D455E}" type="parTrans" cxnId="{9A154C29-C4E7-4A1D-B519-708216F3ECB1}">
      <dgm:prSet/>
      <dgm:spPr/>
      <dgm:t>
        <a:bodyPr/>
        <a:lstStyle/>
        <a:p>
          <a:endParaRPr lang="en-US"/>
        </a:p>
      </dgm:t>
    </dgm:pt>
    <dgm:pt modelId="{D5706FC0-D5C2-46E3-8BE1-05215F4A6B31}" type="sibTrans" cxnId="{9A154C29-C4E7-4A1D-B519-708216F3ECB1}">
      <dgm:prSet/>
      <dgm:spPr/>
      <dgm:t>
        <a:bodyPr/>
        <a:lstStyle/>
        <a:p>
          <a:endParaRPr lang="en-US"/>
        </a:p>
      </dgm:t>
    </dgm:pt>
    <dgm:pt modelId="{3B6F1848-FDC8-4AAA-BA62-5F78FDED21C6}">
      <dgm:prSet/>
      <dgm:spPr/>
      <dgm:t>
        <a:bodyPr/>
        <a:lstStyle/>
        <a:p>
          <a:r>
            <a:rPr lang="en-US" dirty="0"/>
            <a:t>More than 60% of these unpaid caregivers have been providing care 2 years or more.</a:t>
          </a:r>
        </a:p>
      </dgm:t>
    </dgm:pt>
    <dgm:pt modelId="{D2A7ECF5-623F-4A2C-9A26-BB3228AA28CE}" type="parTrans" cxnId="{32B9B951-9C04-4AE9-A79D-68AF3825EB6E}">
      <dgm:prSet/>
      <dgm:spPr/>
      <dgm:t>
        <a:bodyPr/>
        <a:lstStyle/>
        <a:p>
          <a:endParaRPr lang="en-US"/>
        </a:p>
      </dgm:t>
    </dgm:pt>
    <dgm:pt modelId="{CC32CAFF-A855-4E06-9ACA-BA399721F08C}" type="sibTrans" cxnId="{32B9B951-9C04-4AE9-A79D-68AF3825EB6E}">
      <dgm:prSet/>
      <dgm:spPr/>
      <dgm:t>
        <a:bodyPr/>
        <a:lstStyle/>
        <a:p>
          <a:endParaRPr lang="en-US"/>
        </a:p>
      </dgm:t>
    </dgm:pt>
    <dgm:pt modelId="{5AB7A818-64BA-4C9B-9EE9-F7C029E7FB19}">
      <dgm:prSet/>
      <dgm:spPr/>
      <dgm:t>
        <a:bodyPr/>
        <a:lstStyle/>
        <a:p>
          <a:r>
            <a:rPr lang="en-US"/>
            <a:t>More than 1/3 of Illinois caregivers provide care for 20+ hours per week.</a:t>
          </a:r>
        </a:p>
      </dgm:t>
    </dgm:pt>
    <dgm:pt modelId="{37E9B6BA-4A6C-478B-A9FD-E7861D1A9842}" type="parTrans" cxnId="{B1B7E989-47A5-4D09-92B5-58911F735D9E}">
      <dgm:prSet/>
      <dgm:spPr/>
      <dgm:t>
        <a:bodyPr/>
        <a:lstStyle/>
        <a:p>
          <a:endParaRPr lang="en-US"/>
        </a:p>
      </dgm:t>
    </dgm:pt>
    <dgm:pt modelId="{C8DAF85D-EE98-4526-A5AD-DA78DE29E13D}" type="sibTrans" cxnId="{B1B7E989-47A5-4D09-92B5-58911F735D9E}">
      <dgm:prSet/>
      <dgm:spPr/>
      <dgm:t>
        <a:bodyPr/>
        <a:lstStyle/>
        <a:p>
          <a:endParaRPr lang="en-US"/>
        </a:p>
      </dgm:t>
    </dgm:pt>
    <dgm:pt modelId="{B4CF73E3-DB8F-46BC-91C1-9E07740F62F8}">
      <dgm:prSet/>
      <dgm:spPr/>
      <dgm:t>
        <a:bodyPr/>
        <a:lstStyle/>
        <a:p>
          <a:r>
            <a:rPr lang="en-US"/>
            <a:t>Almost 25% of these caregivers are in the “sandwich” generation.  </a:t>
          </a:r>
        </a:p>
      </dgm:t>
    </dgm:pt>
    <dgm:pt modelId="{E4C7B8F1-58A6-4ABE-9D2D-766164B0893C}" type="parTrans" cxnId="{B03CC0DD-8508-4DC7-BDE3-38D92098E1EB}">
      <dgm:prSet/>
      <dgm:spPr/>
      <dgm:t>
        <a:bodyPr/>
        <a:lstStyle/>
        <a:p>
          <a:endParaRPr lang="en-US"/>
        </a:p>
      </dgm:t>
    </dgm:pt>
    <dgm:pt modelId="{C9AB32BD-A883-48A5-B88B-D41108DD4E8F}" type="sibTrans" cxnId="{B03CC0DD-8508-4DC7-BDE3-38D92098E1EB}">
      <dgm:prSet/>
      <dgm:spPr/>
      <dgm:t>
        <a:bodyPr/>
        <a:lstStyle/>
        <a:p>
          <a:endParaRPr lang="en-US"/>
        </a:p>
      </dgm:t>
    </dgm:pt>
    <dgm:pt modelId="{EC4E4617-2713-421C-8688-AF60C23E0723}">
      <dgm:prSet/>
      <dgm:spPr/>
      <dgm:t>
        <a:bodyPr/>
        <a:lstStyle/>
        <a:p>
          <a:r>
            <a:rPr lang="en-US"/>
            <a:t>672 million hours of unpaid care provided by Alzheimer’s caregivers.</a:t>
          </a:r>
        </a:p>
      </dgm:t>
    </dgm:pt>
    <dgm:pt modelId="{30AB85B2-0C36-4172-9866-9F018B82CCE4}" type="parTrans" cxnId="{97316C1F-98B1-4566-A885-EF9F693998F4}">
      <dgm:prSet/>
      <dgm:spPr/>
      <dgm:t>
        <a:bodyPr/>
        <a:lstStyle/>
        <a:p>
          <a:endParaRPr lang="en-US"/>
        </a:p>
      </dgm:t>
    </dgm:pt>
    <dgm:pt modelId="{9651F636-898F-4E9A-926B-3D71C06D90F9}" type="sibTrans" cxnId="{97316C1F-98B1-4566-A885-EF9F693998F4}">
      <dgm:prSet/>
      <dgm:spPr/>
      <dgm:t>
        <a:bodyPr/>
        <a:lstStyle/>
        <a:p>
          <a:endParaRPr lang="en-US"/>
        </a:p>
      </dgm:t>
    </dgm:pt>
    <dgm:pt modelId="{1B364287-19FF-475B-B1F4-D57103D73DD4}">
      <dgm:prSet/>
      <dgm:spPr/>
      <dgm:t>
        <a:bodyPr/>
        <a:lstStyle/>
        <a:p>
          <a:r>
            <a:rPr lang="en-US"/>
            <a:t>$8.5 billion is the value of the unpaid care.</a:t>
          </a:r>
        </a:p>
      </dgm:t>
    </dgm:pt>
    <dgm:pt modelId="{002530D8-DF8F-4B47-9CD5-0447722CCF72}" type="parTrans" cxnId="{DB250B2D-6A9D-4033-9520-5B97C8A42F84}">
      <dgm:prSet/>
      <dgm:spPr/>
      <dgm:t>
        <a:bodyPr/>
        <a:lstStyle/>
        <a:p>
          <a:endParaRPr lang="en-US"/>
        </a:p>
      </dgm:t>
    </dgm:pt>
    <dgm:pt modelId="{CCED34D8-8EAE-4B3B-A70B-75B013F350DC}" type="sibTrans" cxnId="{DB250B2D-6A9D-4033-9520-5B97C8A42F84}">
      <dgm:prSet/>
      <dgm:spPr/>
      <dgm:t>
        <a:bodyPr/>
        <a:lstStyle/>
        <a:p>
          <a:endParaRPr lang="en-US"/>
        </a:p>
      </dgm:t>
    </dgm:pt>
    <dgm:pt modelId="{3BF315E5-3D6B-41B1-A566-FDF04CD9764F}" type="pres">
      <dgm:prSet presAssocID="{5A473821-B6D8-40B9-9AAF-50AAD8EAA804}" presName="linear" presStyleCnt="0">
        <dgm:presLayoutVars>
          <dgm:animLvl val="lvl"/>
          <dgm:resizeHandles val="exact"/>
        </dgm:presLayoutVars>
      </dgm:prSet>
      <dgm:spPr/>
    </dgm:pt>
    <dgm:pt modelId="{EFB8D8C9-1553-472A-B85E-2CAADDA1A347}" type="pres">
      <dgm:prSet presAssocID="{4D9AAE05-FB5B-4457-8551-F0446A637C46}" presName="parentText" presStyleLbl="node1" presStyleIdx="0" presStyleCnt="7" custLinFactY="-3122" custLinFactNeighborX="0" custLinFactNeighborY="-100000">
        <dgm:presLayoutVars>
          <dgm:chMax val="0"/>
          <dgm:bulletEnabled val="1"/>
        </dgm:presLayoutVars>
      </dgm:prSet>
      <dgm:spPr/>
    </dgm:pt>
    <dgm:pt modelId="{FA3D9439-F686-4265-AD70-1CC57D90A1BC}" type="pres">
      <dgm:prSet presAssocID="{3C6EDA67-232E-420D-A3FA-4F6AFFF5C440}" presName="spacer" presStyleCnt="0"/>
      <dgm:spPr/>
    </dgm:pt>
    <dgm:pt modelId="{0E72794A-5BA9-45AD-92A1-049C4E15B2F5}" type="pres">
      <dgm:prSet presAssocID="{3EBB47A7-BF86-422F-920D-49F15D79481A}" presName="parentText" presStyleLbl="node1" presStyleIdx="1" presStyleCnt="7">
        <dgm:presLayoutVars>
          <dgm:chMax val="0"/>
          <dgm:bulletEnabled val="1"/>
        </dgm:presLayoutVars>
      </dgm:prSet>
      <dgm:spPr/>
    </dgm:pt>
    <dgm:pt modelId="{55223137-E4C6-41E9-BAA0-28640C671815}" type="pres">
      <dgm:prSet presAssocID="{D5706FC0-D5C2-46E3-8BE1-05215F4A6B31}" presName="spacer" presStyleCnt="0"/>
      <dgm:spPr/>
    </dgm:pt>
    <dgm:pt modelId="{D184B867-3C18-4DCE-8209-39E4D7D3FCBF}" type="pres">
      <dgm:prSet presAssocID="{3B6F1848-FDC8-4AAA-BA62-5F78FDED21C6}" presName="parentText" presStyleLbl="node1" presStyleIdx="2" presStyleCnt="7" custScaleY="98147">
        <dgm:presLayoutVars>
          <dgm:chMax val="0"/>
          <dgm:bulletEnabled val="1"/>
        </dgm:presLayoutVars>
      </dgm:prSet>
      <dgm:spPr/>
    </dgm:pt>
    <dgm:pt modelId="{3270F398-2757-4CFE-BDB1-05B8543D7686}" type="pres">
      <dgm:prSet presAssocID="{CC32CAFF-A855-4E06-9ACA-BA399721F08C}" presName="spacer" presStyleCnt="0"/>
      <dgm:spPr/>
    </dgm:pt>
    <dgm:pt modelId="{0B4E346A-5FD1-41AE-AE15-98DB69F933F8}" type="pres">
      <dgm:prSet presAssocID="{5AB7A818-64BA-4C9B-9EE9-F7C029E7FB19}" presName="parentText" presStyleLbl="node1" presStyleIdx="3" presStyleCnt="7">
        <dgm:presLayoutVars>
          <dgm:chMax val="0"/>
          <dgm:bulletEnabled val="1"/>
        </dgm:presLayoutVars>
      </dgm:prSet>
      <dgm:spPr/>
    </dgm:pt>
    <dgm:pt modelId="{168BD3D3-20A1-413C-9EE6-E763076827EF}" type="pres">
      <dgm:prSet presAssocID="{C8DAF85D-EE98-4526-A5AD-DA78DE29E13D}" presName="spacer" presStyleCnt="0"/>
      <dgm:spPr/>
    </dgm:pt>
    <dgm:pt modelId="{7C0BAE50-B596-4647-84C0-9CCB82F5526A}" type="pres">
      <dgm:prSet presAssocID="{B4CF73E3-DB8F-46BC-91C1-9E07740F62F8}" presName="parentText" presStyleLbl="node1" presStyleIdx="4" presStyleCnt="7">
        <dgm:presLayoutVars>
          <dgm:chMax val="0"/>
          <dgm:bulletEnabled val="1"/>
        </dgm:presLayoutVars>
      </dgm:prSet>
      <dgm:spPr/>
    </dgm:pt>
    <dgm:pt modelId="{D151973A-FA27-4595-B0B4-1D02F42A8F57}" type="pres">
      <dgm:prSet presAssocID="{C9AB32BD-A883-48A5-B88B-D41108DD4E8F}" presName="spacer" presStyleCnt="0"/>
      <dgm:spPr/>
    </dgm:pt>
    <dgm:pt modelId="{9E1792D4-44AE-4DF8-B159-F345EBBA666C}" type="pres">
      <dgm:prSet presAssocID="{EC4E4617-2713-421C-8688-AF60C23E0723}" presName="parentText" presStyleLbl="node1" presStyleIdx="5" presStyleCnt="7">
        <dgm:presLayoutVars>
          <dgm:chMax val="0"/>
          <dgm:bulletEnabled val="1"/>
        </dgm:presLayoutVars>
      </dgm:prSet>
      <dgm:spPr/>
    </dgm:pt>
    <dgm:pt modelId="{4112D63D-9806-4467-8E93-938222FE1AE7}" type="pres">
      <dgm:prSet presAssocID="{9651F636-898F-4E9A-926B-3D71C06D90F9}" presName="spacer" presStyleCnt="0"/>
      <dgm:spPr/>
    </dgm:pt>
    <dgm:pt modelId="{405D7DC3-CF85-47C6-BC49-C722545DFE28}" type="pres">
      <dgm:prSet presAssocID="{1B364287-19FF-475B-B1F4-D57103D73DD4}" presName="parentText" presStyleLbl="node1" presStyleIdx="6" presStyleCnt="7">
        <dgm:presLayoutVars>
          <dgm:chMax val="0"/>
          <dgm:bulletEnabled val="1"/>
        </dgm:presLayoutVars>
      </dgm:prSet>
      <dgm:spPr/>
    </dgm:pt>
  </dgm:ptLst>
  <dgm:cxnLst>
    <dgm:cxn modelId="{5C370504-251C-4ED3-BF31-9F882E003A90}" srcId="{5A473821-B6D8-40B9-9AAF-50AAD8EAA804}" destId="{4D9AAE05-FB5B-4457-8551-F0446A637C46}" srcOrd="0" destOrd="0" parTransId="{5E55B056-ED1F-4613-8DE8-DBB3D8A03A6C}" sibTransId="{3C6EDA67-232E-420D-A3FA-4F6AFFF5C440}"/>
    <dgm:cxn modelId="{97316C1F-98B1-4566-A885-EF9F693998F4}" srcId="{5A473821-B6D8-40B9-9AAF-50AAD8EAA804}" destId="{EC4E4617-2713-421C-8688-AF60C23E0723}" srcOrd="5" destOrd="0" parTransId="{30AB85B2-0C36-4172-9866-9F018B82CCE4}" sibTransId="{9651F636-898F-4E9A-926B-3D71C06D90F9}"/>
    <dgm:cxn modelId="{9A154C29-C4E7-4A1D-B519-708216F3ECB1}" srcId="{5A473821-B6D8-40B9-9AAF-50AAD8EAA804}" destId="{3EBB47A7-BF86-422F-920D-49F15D79481A}" srcOrd="1" destOrd="0" parTransId="{FCA4AE99-FB57-4B01-9FB8-51CE619D455E}" sibTransId="{D5706FC0-D5C2-46E3-8BE1-05215F4A6B31}"/>
    <dgm:cxn modelId="{DB250B2D-6A9D-4033-9520-5B97C8A42F84}" srcId="{5A473821-B6D8-40B9-9AAF-50AAD8EAA804}" destId="{1B364287-19FF-475B-B1F4-D57103D73DD4}" srcOrd="6" destOrd="0" parTransId="{002530D8-DF8F-4B47-9CD5-0447722CCF72}" sibTransId="{CCED34D8-8EAE-4B3B-A70B-75B013F350DC}"/>
    <dgm:cxn modelId="{2ADB3B31-B33D-4EDB-87A6-35B9C48C5569}" type="presOf" srcId="{B4CF73E3-DB8F-46BC-91C1-9E07740F62F8}" destId="{7C0BAE50-B596-4647-84C0-9CCB82F5526A}" srcOrd="0" destOrd="0" presId="urn:microsoft.com/office/officeart/2005/8/layout/vList2"/>
    <dgm:cxn modelId="{D81F3638-B520-4406-961B-A2907CF8BB1C}" type="presOf" srcId="{4D9AAE05-FB5B-4457-8551-F0446A637C46}" destId="{EFB8D8C9-1553-472A-B85E-2CAADDA1A347}" srcOrd="0" destOrd="0" presId="urn:microsoft.com/office/officeart/2005/8/layout/vList2"/>
    <dgm:cxn modelId="{32B9B951-9C04-4AE9-A79D-68AF3825EB6E}" srcId="{5A473821-B6D8-40B9-9AAF-50AAD8EAA804}" destId="{3B6F1848-FDC8-4AAA-BA62-5F78FDED21C6}" srcOrd="2" destOrd="0" parTransId="{D2A7ECF5-623F-4A2C-9A26-BB3228AA28CE}" sibTransId="{CC32CAFF-A855-4E06-9ACA-BA399721F08C}"/>
    <dgm:cxn modelId="{8632BB74-6543-4E76-9AE3-E030C6D7D399}" type="presOf" srcId="{3B6F1848-FDC8-4AAA-BA62-5F78FDED21C6}" destId="{D184B867-3C18-4DCE-8209-39E4D7D3FCBF}" srcOrd="0" destOrd="0" presId="urn:microsoft.com/office/officeart/2005/8/layout/vList2"/>
    <dgm:cxn modelId="{AB987475-E55C-45E0-A449-C858DFC67E8A}" type="presOf" srcId="{3EBB47A7-BF86-422F-920D-49F15D79481A}" destId="{0E72794A-5BA9-45AD-92A1-049C4E15B2F5}" srcOrd="0" destOrd="0" presId="urn:microsoft.com/office/officeart/2005/8/layout/vList2"/>
    <dgm:cxn modelId="{ABD0F657-86D1-489D-A8CC-B81E26AE1880}" type="presOf" srcId="{5AB7A818-64BA-4C9B-9EE9-F7C029E7FB19}" destId="{0B4E346A-5FD1-41AE-AE15-98DB69F933F8}" srcOrd="0" destOrd="0" presId="urn:microsoft.com/office/officeart/2005/8/layout/vList2"/>
    <dgm:cxn modelId="{B1B7E989-47A5-4D09-92B5-58911F735D9E}" srcId="{5A473821-B6D8-40B9-9AAF-50AAD8EAA804}" destId="{5AB7A818-64BA-4C9B-9EE9-F7C029E7FB19}" srcOrd="3" destOrd="0" parTransId="{37E9B6BA-4A6C-478B-A9FD-E7861D1A9842}" sibTransId="{C8DAF85D-EE98-4526-A5AD-DA78DE29E13D}"/>
    <dgm:cxn modelId="{794D06B0-470A-426C-886E-C7674A3B9E1E}" type="presOf" srcId="{EC4E4617-2713-421C-8688-AF60C23E0723}" destId="{9E1792D4-44AE-4DF8-B159-F345EBBA666C}" srcOrd="0" destOrd="0" presId="urn:microsoft.com/office/officeart/2005/8/layout/vList2"/>
    <dgm:cxn modelId="{E4BAE2DA-60F0-4D65-84DD-42C494702455}" type="presOf" srcId="{5A473821-B6D8-40B9-9AAF-50AAD8EAA804}" destId="{3BF315E5-3D6B-41B1-A566-FDF04CD9764F}" srcOrd="0" destOrd="0" presId="urn:microsoft.com/office/officeart/2005/8/layout/vList2"/>
    <dgm:cxn modelId="{B03CC0DD-8508-4DC7-BDE3-38D92098E1EB}" srcId="{5A473821-B6D8-40B9-9AAF-50AAD8EAA804}" destId="{B4CF73E3-DB8F-46BC-91C1-9E07740F62F8}" srcOrd="4" destOrd="0" parTransId="{E4C7B8F1-58A6-4ABE-9D2D-766164B0893C}" sibTransId="{C9AB32BD-A883-48A5-B88B-D41108DD4E8F}"/>
    <dgm:cxn modelId="{B05FE8E3-52E2-44F7-8401-742533431B1F}" type="presOf" srcId="{1B364287-19FF-475B-B1F4-D57103D73DD4}" destId="{405D7DC3-CF85-47C6-BC49-C722545DFE28}" srcOrd="0" destOrd="0" presId="urn:microsoft.com/office/officeart/2005/8/layout/vList2"/>
    <dgm:cxn modelId="{BFECBB32-738F-4B67-851C-BF2F70030F12}" type="presParOf" srcId="{3BF315E5-3D6B-41B1-A566-FDF04CD9764F}" destId="{EFB8D8C9-1553-472A-B85E-2CAADDA1A347}" srcOrd="0" destOrd="0" presId="urn:microsoft.com/office/officeart/2005/8/layout/vList2"/>
    <dgm:cxn modelId="{6D35643A-415F-455C-A739-A2BCA2D62549}" type="presParOf" srcId="{3BF315E5-3D6B-41B1-A566-FDF04CD9764F}" destId="{FA3D9439-F686-4265-AD70-1CC57D90A1BC}" srcOrd="1" destOrd="0" presId="urn:microsoft.com/office/officeart/2005/8/layout/vList2"/>
    <dgm:cxn modelId="{8C15AA50-F05A-46C3-9E47-1549F0EAAA60}" type="presParOf" srcId="{3BF315E5-3D6B-41B1-A566-FDF04CD9764F}" destId="{0E72794A-5BA9-45AD-92A1-049C4E15B2F5}" srcOrd="2" destOrd="0" presId="urn:microsoft.com/office/officeart/2005/8/layout/vList2"/>
    <dgm:cxn modelId="{AE081218-1A2A-4883-AD79-A294F261DB60}" type="presParOf" srcId="{3BF315E5-3D6B-41B1-A566-FDF04CD9764F}" destId="{55223137-E4C6-41E9-BAA0-28640C671815}" srcOrd="3" destOrd="0" presId="urn:microsoft.com/office/officeart/2005/8/layout/vList2"/>
    <dgm:cxn modelId="{186EAA62-F575-429F-9AD7-461C751CA73C}" type="presParOf" srcId="{3BF315E5-3D6B-41B1-A566-FDF04CD9764F}" destId="{D184B867-3C18-4DCE-8209-39E4D7D3FCBF}" srcOrd="4" destOrd="0" presId="urn:microsoft.com/office/officeart/2005/8/layout/vList2"/>
    <dgm:cxn modelId="{073F2AFD-360D-46BC-8B41-A280305FD683}" type="presParOf" srcId="{3BF315E5-3D6B-41B1-A566-FDF04CD9764F}" destId="{3270F398-2757-4CFE-BDB1-05B8543D7686}" srcOrd="5" destOrd="0" presId="urn:microsoft.com/office/officeart/2005/8/layout/vList2"/>
    <dgm:cxn modelId="{6BBCA19A-C6A2-49FF-8857-7AFA696AE431}" type="presParOf" srcId="{3BF315E5-3D6B-41B1-A566-FDF04CD9764F}" destId="{0B4E346A-5FD1-41AE-AE15-98DB69F933F8}" srcOrd="6" destOrd="0" presId="urn:microsoft.com/office/officeart/2005/8/layout/vList2"/>
    <dgm:cxn modelId="{B036F894-B4E1-4008-9FC9-317D49ABBB53}" type="presParOf" srcId="{3BF315E5-3D6B-41B1-A566-FDF04CD9764F}" destId="{168BD3D3-20A1-413C-9EE6-E763076827EF}" srcOrd="7" destOrd="0" presId="urn:microsoft.com/office/officeart/2005/8/layout/vList2"/>
    <dgm:cxn modelId="{476EB812-A20C-4EEE-937C-3E678305FF3B}" type="presParOf" srcId="{3BF315E5-3D6B-41B1-A566-FDF04CD9764F}" destId="{7C0BAE50-B596-4647-84C0-9CCB82F5526A}" srcOrd="8" destOrd="0" presId="urn:microsoft.com/office/officeart/2005/8/layout/vList2"/>
    <dgm:cxn modelId="{1F3D5620-76DB-47B8-BFB3-F77922BB3379}" type="presParOf" srcId="{3BF315E5-3D6B-41B1-A566-FDF04CD9764F}" destId="{D151973A-FA27-4595-B0B4-1D02F42A8F57}" srcOrd="9" destOrd="0" presId="urn:microsoft.com/office/officeart/2005/8/layout/vList2"/>
    <dgm:cxn modelId="{4566E856-3B91-496E-9ED2-C3C5B5FEFCB2}" type="presParOf" srcId="{3BF315E5-3D6B-41B1-A566-FDF04CD9764F}" destId="{9E1792D4-44AE-4DF8-B159-F345EBBA666C}" srcOrd="10" destOrd="0" presId="urn:microsoft.com/office/officeart/2005/8/layout/vList2"/>
    <dgm:cxn modelId="{A5890EAC-029D-4490-AC52-FF2F4957803F}" type="presParOf" srcId="{3BF315E5-3D6B-41B1-A566-FDF04CD9764F}" destId="{4112D63D-9806-4467-8E93-938222FE1AE7}" srcOrd="11" destOrd="0" presId="urn:microsoft.com/office/officeart/2005/8/layout/vList2"/>
    <dgm:cxn modelId="{738E482E-2F6E-4BC4-9426-A8FE7D77329E}" type="presParOf" srcId="{3BF315E5-3D6B-41B1-A566-FDF04CD9764F}" destId="{405D7DC3-CF85-47C6-BC49-C722545DFE28}"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394E9F-307A-45BC-A91F-0B428AD25ACE}"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3AF10AB7-AC79-4C27-90CF-EC957DACD258}">
      <dgm:prSet custT="1"/>
      <dgm:spPr/>
      <dgm:t>
        <a:bodyPr/>
        <a:lstStyle/>
        <a:p>
          <a:r>
            <a:rPr lang="en-US" sz="1800" b="1" dirty="0"/>
            <a:t>Home Modifications/Repairs</a:t>
          </a:r>
        </a:p>
        <a:p>
          <a:r>
            <a:rPr lang="en-US" sz="1400" dirty="0"/>
            <a:t>($2,000 per year)</a:t>
          </a:r>
        </a:p>
        <a:p>
          <a:endParaRPr lang="en-US" sz="1500" dirty="0"/>
        </a:p>
      </dgm:t>
    </dgm:pt>
    <dgm:pt modelId="{5CB0EC0A-6016-4E33-A406-54F42A06B351}" type="parTrans" cxnId="{8CEBDF40-D4B3-41FC-A25D-A4F383C7C0C0}">
      <dgm:prSet/>
      <dgm:spPr/>
      <dgm:t>
        <a:bodyPr/>
        <a:lstStyle/>
        <a:p>
          <a:endParaRPr lang="en-US"/>
        </a:p>
      </dgm:t>
    </dgm:pt>
    <dgm:pt modelId="{6726D91E-E1B3-456C-9B4D-173E94637B6B}" type="sibTrans" cxnId="{8CEBDF40-D4B3-41FC-A25D-A4F383C7C0C0}">
      <dgm:prSet/>
      <dgm:spPr/>
      <dgm:t>
        <a:bodyPr/>
        <a:lstStyle/>
        <a:p>
          <a:endParaRPr lang="en-US"/>
        </a:p>
      </dgm:t>
    </dgm:pt>
    <dgm:pt modelId="{B17FA72E-9EF1-4442-AFC8-263B31314F48}">
      <dgm:prSet custT="1"/>
      <dgm:spPr/>
      <dgm:t>
        <a:bodyPr/>
        <a:lstStyle/>
        <a:p>
          <a:r>
            <a:rPr lang="en-US" sz="1800" b="1" dirty="0"/>
            <a:t>Medical Care/Supplies</a:t>
          </a:r>
        </a:p>
        <a:p>
          <a:r>
            <a:rPr lang="en-US" sz="1400" dirty="0"/>
            <a:t>($1,500 per year)</a:t>
          </a:r>
        </a:p>
      </dgm:t>
    </dgm:pt>
    <dgm:pt modelId="{40E5E52C-0884-41B7-9D34-1D0B3A4EC1B4}" type="parTrans" cxnId="{3ADA076C-06E4-468E-B278-218E6D985CAF}">
      <dgm:prSet/>
      <dgm:spPr/>
      <dgm:t>
        <a:bodyPr/>
        <a:lstStyle/>
        <a:p>
          <a:endParaRPr lang="en-US"/>
        </a:p>
      </dgm:t>
    </dgm:pt>
    <dgm:pt modelId="{9413829D-4B5D-4BDE-B4B1-D6699BD8085E}" type="sibTrans" cxnId="{3ADA076C-06E4-468E-B278-218E6D985CAF}">
      <dgm:prSet/>
      <dgm:spPr/>
      <dgm:t>
        <a:bodyPr/>
        <a:lstStyle/>
        <a:p>
          <a:endParaRPr lang="en-US"/>
        </a:p>
      </dgm:t>
    </dgm:pt>
    <dgm:pt modelId="{EBD15974-C771-4584-AD0E-F457171C1864}">
      <dgm:prSet custT="1"/>
      <dgm:spPr/>
      <dgm:t>
        <a:bodyPr/>
        <a:lstStyle/>
        <a:p>
          <a:r>
            <a:rPr lang="en-US" sz="1800" b="1" dirty="0"/>
            <a:t>Environmental and Material Aids</a:t>
          </a:r>
        </a:p>
        <a:p>
          <a:r>
            <a:rPr lang="en-US" sz="1400" dirty="0"/>
            <a:t>($1,500 per year)</a:t>
          </a:r>
        </a:p>
      </dgm:t>
    </dgm:pt>
    <dgm:pt modelId="{892C8AD3-17AE-4B21-800C-B2A8B8AA0072}" type="parTrans" cxnId="{379CFC1A-DF97-441F-A831-EDAB5C4A7CD2}">
      <dgm:prSet/>
      <dgm:spPr/>
      <dgm:t>
        <a:bodyPr/>
        <a:lstStyle/>
        <a:p>
          <a:endParaRPr lang="en-US"/>
        </a:p>
      </dgm:t>
    </dgm:pt>
    <dgm:pt modelId="{BB3EC914-1D5D-4411-AE23-2E1E5DE6B6FE}" type="sibTrans" cxnId="{379CFC1A-DF97-441F-A831-EDAB5C4A7CD2}">
      <dgm:prSet/>
      <dgm:spPr/>
      <dgm:t>
        <a:bodyPr/>
        <a:lstStyle/>
        <a:p>
          <a:endParaRPr lang="en-US"/>
        </a:p>
      </dgm:t>
    </dgm:pt>
    <dgm:pt modelId="{7FCCCC45-5974-4E8F-A53C-016E417A0F2D}">
      <dgm:prSet custT="1"/>
      <dgm:spPr/>
      <dgm:t>
        <a:bodyPr/>
        <a:lstStyle/>
        <a:p>
          <a:r>
            <a:rPr lang="en-US" sz="1800" b="1" dirty="0"/>
            <a:t>Community Access</a:t>
          </a:r>
        </a:p>
        <a:p>
          <a:r>
            <a:rPr lang="en-US" sz="1400" dirty="0"/>
            <a:t>($1,500 per year)</a:t>
          </a:r>
        </a:p>
      </dgm:t>
    </dgm:pt>
    <dgm:pt modelId="{B8E587D1-996D-4B73-9604-71FE4A6851DF}" type="parTrans" cxnId="{5F2D5B5B-3DE8-41BE-9DCA-A9D1FDDDBE54}">
      <dgm:prSet/>
      <dgm:spPr/>
      <dgm:t>
        <a:bodyPr/>
        <a:lstStyle/>
        <a:p>
          <a:endParaRPr lang="en-US"/>
        </a:p>
      </dgm:t>
    </dgm:pt>
    <dgm:pt modelId="{6EAA2C23-32FD-4563-BE89-8A8F1D97525A}" type="sibTrans" cxnId="{5F2D5B5B-3DE8-41BE-9DCA-A9D1FDDDBE54}">
      <dgm:prSet/>
      <dgm:spPr/>
      <dgm:t>
        <a:bodyPr/>
        <a:lstStyle/>
        <a:p>
          <a:endParaRPr lang="en-US"/>
        </a:p>
      </dgm:t>
    </dgm:pt>
    <dgm:pt modelId="{7B06CD68-DEAF-439F-8B24-6555F5E625F9}" type="pres">
      <dgm:prSet presAssocID="{38394E9F-307A-45BC-A91F-0B428AD25ACE}" presName="hierChild1" presStyleCnt="0">
        <dgm:presLayoutVars>
          <dgm:chPref val="1"/>
          <dgm:dir/>
          <dgm:animOne val="branch"/>
          <dgm:animLvl val="lvl"/>
          <dgm:resizeHandles/>
        </dgm:presLayoutVars>
      </dgm:prSet>
      <dgm:spPr/>
    </dgm:pt>
    <dgm:pt modelId="{9CEE088D-51BC-4A3E-A2AD-5316A3F31F19}" type="pres">
      <dgm:prSet presAssocID="{3AF10AB7-AC79-4C27-90CF-EC957DACD258}" presName="hierRoot1" presStyleCnt="0"/>
      <dgm:spPr/>
    </dgm:pt>
    <dgm:pt modelId="{A4F5BAC8-785C-47FF-BF40-58ED0B9E0C8D}" type="pres">
      <dgm:prSet presAssocID="{3AF10AB7-AC79-4C27-90CF-EC957DACD258}" presName="composite" presStyleCnt="0"/>
      <dgm:spPr/>
    </dgm:pt>
    <dgm:pt modelId="{1790ED65-C7FF-4246-A128-C97637E11B5A}" type="pres">
      <dgm:prSet presAssocID="{3AF10AB7-AC79-4C27-90CF-EC957DACD258}" presName="background" presStyleLbl="node0" presStyleIdx="0" presStyleCnt="4"/>
      <dgm:spPr/>
    </dgm:pt>
    <dgm:pt modelId="{F261E120-0DE3-4BB6-88EF-4F94370211D6}" type="pres">
      <dgm:prSet presAssocID="{3AF10AB7-AC79-4C27-90CF-EC957DACD258}" presName="text" presStyleLbl="fgAcc0" presStyleIdx="0" presStyleCnt="4" custScaleX="108831">
        <dgm:presLayoutVars>
          <dgm:chPref val="3"/>
        </dgm:presLayoutVars>
      </dgm:prSet>
      <dgm:spPr/>
    </dgm:pt>
    <dgm:pt modelId="{8869E515-D518-4D5F-9078-A5401A2F4BB3}" type="pres">
      <dgm:prSet presAssocID="{3AF10AB7-AC79-4C27-90CF-EC957DACD258}" presName="hierChild2" presStyleCnt="0"/>
      <dgm:spPr/>
    </dgm:pt>
    <dgm:pt modelId="{FA3A1B40-0F23-4C30-8440-4109AE2FC5E8}" type="pres">
      <dgm:prSet presAssocID="{B17FA72E-9EF1-4442-AFC8-263B31314F48}" presName="hierRoot1" presStyleCnt="0"/>
      <dgm:spPr/>
    </dgm:pt>
    <dgm:pt modelId="{E6C1D545-0708-498F-9BDE-89B2EA3987BA}" type="pres">
      <dgm:prSet presAssocID="{B17FA72E-9EF1-4442-AFC8-263B31314F48}" presName="composite" presStyleCnt="0"/>
      <dgm:spPr/>
    </dgm:pt>
    <dgm:pt modelId="{00650217-30D3-4256-9CBB-75B6B8A9ACC2}" type="pres">
      <dgm:prSet presAssocID="{B17FA72E-9EF1-4442-AFC8-263B31314F48}" presName="background" presStyleLbl="node0" presStyleIdx="1" presStyleCnt="4"/>
      <dgm:spPr/>
    </dgm:pt>
    <dgm:pt modelId="{256D24C8-5579-4C59-8FF8-6B28B3419A00}" type="pres">
      <dgm:prSet presAssocID="{B17FA72E-9EF1-4442-AFC8-263B31314F48}" presName="text" presStyleLbl="fgAcc0" presStyleIdx="1" presStyleCnt="4">
        <dgm:presLayoutVars>
          <dgm:chPref val="3"/>
        </dgm:presLayoutVars>
      </dgm:prSet>
      <dgm:spPr/>
    </dgm:pt>
    <dgm:pt modelId="{99C1D660-DE1E-4D66-85DB-22839460A52C}" type="pres">
      <dgm:prSet presAssocID="{B17FA72E-9EF1-4442-AFC8-263B31314F48}" presName="hierChild2" presStyleCnt="0"/>
      <dgm:spPr/>
    </dgm:pt>
    <dgm:pt modelId="{23DFA89F-BC3B-4EDC-BFE2-31C2ED517638}" type="pres">
      <dgm:prSet presAssocID="{EBD15974-C771-4584-AD0E-F457171C1864}" presName="hierRoot1" presStyleCnt="0"/>
      <dgm:spPr/>
    </dgm:pt>
    <dgm:pt modelId="{2F9B986D-A8F9-40FC-8DAE-5B727282AE62}" type="pres">
      <dgm:prSet presAssocID="{EBD15974-C771-4584-AD0E-F457171C1864}" presName="composite" presStyleCnt="0"/>
      <dgm:spPr/>
    </dgm:pt>
    <dgm:pt modelId="{78934C14-273D-4B82-AC63-236C96541F69}" type="pres">
      <dgm:prSet presAssocID="{EBD15974-C771-4584-AD0E-F457171C1864}" presName="background" presStyleLbl="node0" presStyleIdx="2" presStyleCnt="4"/>
      <dgm:spPr/>
    </dgm:pt>
    <dgm:pt modelId="{ADD4CBA7-04B2-470F-83FF-743CB58FFFB1}" type="pres">
      <dgm:prSet presAssocID="{EBD15974-C771-4584-AD0E-F457171C1864}" presName="text" presStyleLbl="fgAcc0" presStyleIdx="2" presStyleCnt="4">
        <dgm:presLayoutVars>
          <dgm:chPref val="3"/>
        </dgm:presLayoutVars>
      </dgm:prSet>
      <dgm:spPr/>
    </dgm:pt>
    <dgm:pt modelId="{4F2EE011-AEFC-4A17-9A43-AAEC89DD4725}" type="pres">
      <dgm:prSet presAssocID="{EBD15974-C771-4584-AD0E-F457171C1864}" presName="hierChild2" presStyleCnt="0"/>
      <dgm:spPr/>
    </dgm:pt>
    <dgm:pt modelId="{4378B91F-14DD-4E83-8539-266CE89E6397}" type="pres">
      <dgm:prSet presAssocID="{7FCCCC45-5974-4E8F-A53C-016E417A0F2D}" presName="hierRoot1" presStyleCnt="0"/>
      <dgm:spPr/>
    </dgm:pt>
    <dgm:pt modelId="{366E30D3-EE87-453F-B559-0A27315E9585}" type="pres">
      <dgm:prSet presAssocID="{7FCCCC45-5974-4E8F-A53C-016E417A0F2D}" presName="composite" presStyleCnt="0"/>
      <dgm:spPr/>
    </dgm:pt>
    <dgm:pt modelId="{5BCBB0E4-0118-45B1-BB94-F81BE7CB2CA7}" type="pres">
      <dgm:prSet presAssocID="{7FCCCC45-5974-4E8F-A53C-016E417A0F2D}" presName="background" presStyleLbl="node0" presStyleIdx="3" presStyleCnt="4"/>
      <dgm:spPr/>
    </dgm:pt>
    <dgm:pt modelId="{2F28D2D3-03B2-4F83-AB32-431630A7114F}" type="pres">
      <dgm:prSet presAssocID="{7FCCCC45-5974-4E8F-A53C-016E417A0F2D}" presName="text" presStyleLbl="fgAcc0" presStyleIdx="3" presStyleCnt="4">
        <dgm:presLayoutVars>
          <dgm:chPref val="3"/>
        </dgm:presLayoutVars>
      </dgm:prSet>
      <dgm:spPr/>
    </dgm:pt>
    <dgm:pt modelId="{9D96262C-A04C-46DE-8C6C-9324DCD83D4B}" type="pres">
      <dgm:prSet presAssocID="{7FCCCC45-5974-4E8F-A53C-016E417A0F2D}" presName="hierChild2" presStyleCnt="0"/>
      <dgm:spPr/>
    </dgm:pt>
  </dgm:ptLst>
  <dgm:cxnLst>
    <dgm:cxn modelId="{379CFC1A-DF97-441F-A831-EDAB5C4A7CD2}" srcId="{38394E9F-307A-45BC-A91F-0B428AD25ACE}" destId="{EBD15974-C771-4584-AD0E-F457171C1864}" srcOrd="2" destOrd="0" parTransId="{892C8AD3-17AE-4B21-800C-B2A8B8AA0072}" sibTransId="{BB3EC914-1D5D-4411-AE23-2E1E5DE6B6FE}"/>
    <dgm:cxn modelId="{57521A30-924F-4C90-A99D-65123C4FC273}" type="presOf" srcId="{38394E9F-307A-45BC-A91F-0B428AD25ACE}" destId="{7B06CD68-DEAF-439F-8B24-6555F5E625F9}" srcOrd="0" destOrd="0" presId="urn:microsoft.com/office/officeart/2005/8/layout/hierarchy1"/>
    <dgm:cxn modelId="{B2086839-48FD-46B3-82E7-538E327E6828}" type="presOf" srcId="{B17FA72E-9EF1-4442-AFC8-263B31314F48}" destId="{256D24C8-5579-4C59-8FF8-6B28B3419A00}" srcOrd="0" destOrd="0" presId="urn:microsoft.com/office/officeart/2005/8/layout/hierarchy1"/>
    <dgm:cxn modelId="{8CEBDF40-D4B3-41FC-A25D-A4F383C7C0C0}" srcId="{38394E9F-307A-45BC-A91F-0B428AD25ACE}" destId="{3AF10AB7-AC79-4C27-90CF-EC957DACD258}" srcOrd="0" destOrd="0" parTransId="{5CB0EC0A-6016-4E33-A406-54F42A06B351}" sibTransId="{6726D91E-E1B3-456C-9B4D-173E94637B6B}"/>
    <dgm:cxn modelId="{5F2D5B5B-3DE8-41BE-9DCA-A9D1FDDDBE54}" srcId="{38394E9F-307A-45BC-A91F-0B428AD25ACE}" destId="{7FCCCC45-5974-4E8F-A53C-016E417A0F2D}" srcOrd="3" destOrd="0" parTransId="{B8E587D1-996D-4B73-9604-71FE4A6851DF}" sibTransId="{6EAA2C23-32FD-4563-BE89-8A8F1D97525A}"/>
    <dgm:cxn modelId="{698E386A-0306-4F14-BF14-E285483FBF73}" type="presOf" srcId="{EBD15974-C771-4584-AD0E-F457171C1864}" destId="{ADD4CBA7-04B2-470F-83FF-743CB58FFFB1}" srcOrd="0" destOrd="0" presId="urn:microsoft.com/office/officeart/2005/8/layout/hierarchy1"/>
    <dgm:cxn modelId="{3ADA076C-06E4-468E-B278-218E6D985CAF}" srcId="{38394E9F-307A-45BC-A91F-0B428AD25ACE}" destId="{B17FA72E-9EF1-4442-AFC8-263B31314F48}" srcOrd="1" destOrd="0" parTransId="{40E5E52C-0884-41B7-9D34-1D0B3A4EC1B4}" sibTransId="{9413829D-4B5D-4BDE-B4B1-D6699BD8085E}"/>
    <dgm:cxn modelId="{2BD54094-89F0-4F2C-8342-A1A976C7E00C}" type="presOf" srcId="{7FCCCC45-5974-4E8F-A53C-016E417A0F2D}" destId="{2F28D2D3-03B2-4F83-AB32-431630A7114F}" srcOrd="0" destOrd="0" presId="urn:microsoft.com/office/officeart/2005/8/layout/hierarchy1"/>
    <dgm:cxn modelId="{BD8EAFBE-F03B-4889-8E12-403563EF8481}" type="presOf" srcId="{3AF10AB7-AC79-4C27-90CF-EC957DACD258}" destId="{F261E120-0DE3-4BB6-88EF-4F94370211D6}" srcOrd="0" destOrd="0" presId="urn:microsoft.com/office/officeart/2005/8/layout/hierarchy1"/>
    <dgm:cxn modelId="{AD88324C-DD92-44A0-9FA0-86A45E26CCE5}" type="presParOf" srcId="{7B06CD68-DEAF-439F-8B24-6555F5E625F9}" destId="{9CEE088D-51BC-4A3E-A2AD-5316A3F31F19}" srcOrd="0" destOrd="0" presId="urn:microsoft.com/office/officeart/2005/8/layout/hierarchy1"/>
    <dgm:cxn modelId="{E44A19AF-A8A3-4A18-A428-86F720C5D3A9}" type="presParOf" srcId="{9CEE088D-51BC-4A3E-A2AD-5316A3F31F19}" destId="{A4F5BAC8-785C-47FF-BF40-58ED0B9E0C8D}" srcOrd="0" destOrd="0" presId="urn:microsoft.com/office/officeart/2005/8/layout/hierarchy1"/>
    <dgm:cxn modelId="{8B815CFB-7908-4480-A3F1-8A9AF195C0C8}" type="presParOf" srcId="{A4F5BAC8-785C-47FF-BF40-58ED0B9E0C8D}" destId="{1790ED65-C7FF-4246-A128-C97637E11B5A}" srcOrd="0" destOrd="0" presId="urn:microsoft.com/office/officeart/2005/8/layout/hierarchy1"/>
    <dgm:cxn modelId="{C5A04A19-0856-423E-A0AF-3156866E37B5}" type="presParOf" srcId="{A4F5BAC8-785C-47FF-BF40-58ED0B9E0C8D}" destId="{F261E120-0DE3-4BB6-88EF-4F94370211D6}" srcOrd="1" destOrd="0" presId="urn:microsoft.com/office/officeart/2005/8/layout/hierarchy1"/>
    <dgm:cxn modelId="{07542ADD-68DE-4597-8E6F-DA78F89524B0}" type="presParOf" srcId="{9CEE088D-51BC-4A3E-A2AD-5316A3F31F19}" destId="{8869E515-D518-4D5F-9078-A5401A2F4BB3}" srcOrd="1" destOrd="0" presId="urn:microsoft.com/office/officeart/2005/8/layout/hierarchy1"/>
    <dgm:cxn modelId="{E07F62E3-0A86-4D56-A6E9-98494A984142}" type="presParOf" srcId="{7B06CD68-DEAF-439F-8B24-6555F5E625F9}" destId="{FA3A1B40-0F23-4C30-8440-4109AE2FC5E8}" srcOrd="1" destOrd="0" presId="urn:microsoft.com/office/officeart/2005/8/layout/hierarchy1"/>
    <dgm:cxn modelId="{2BBD02F9-A551-494E-BCA0-A34A25C000EA}" type="presParOf" srcId="{FA3A1B40-0F23-4C30-8440-4109AE2FC5E8}" destId="{E6C1D545-0708-498F-9BDE-89B2EA3987BA}" srcOrd="0" destOrd="0" presId="urn:microsoft.com/office/officeart/2005/8/layout/hierarchy1"/>
    <dgm:cxn modelId="{B5885450-DDDF-475B-B3DC-E8609818C55D}" type="presParOf" srcId="{E6C1D545-0708-498F-9BDE-89B2EA3987BA}" destId="{00650217-30D3-4256-9CBB-75B6B8A9ACC2}" srcOrd="0" destOrd="0" presId="urn:microsoft.com/office/officeart/2005/8/layout/hierarchy1"/>
    <dgm:cxn modelId="{E31370FE-1EA7-4FAA-8BFD-ACAFC3DC8BAF}" type="presParOf" srcId="{E6C1D545-0708-498F-9BDE-89B2EA3987BA}" destId="{256D24C8-5579-4C59-8FF8-6B28B3419A00}" srcOrd="1" destOrd="0" presId="urn:microsoft.com/office/officeart/2005/8/layout/hierarchy1"/>
    <dgm:cxn modelId="{6ED34D13-41EB-42D3-B38E-C2B9773069E1}" type="presParOf" srcId="{FA3A1B40-0F23-4C30-8440-4109AE2FC5E8}" destId="{99C1D660-DE1E-4D66-85DB-22839460A52C}" srcOrd="1" destOrd="0" presId="urn:microsoft.com/office/officeart/2005/8/layout/hierarchy1"/>
    <dgm:cxn modelId="{F4E20D71-ED01-42E3-A5EA-C8503BEFC60B}" type="presParOf" srcId="{7B06CD68-DEAF-439F-8B24-6555F5E625F9}" destId="{23DFA89F-BC3B-4EDC-BFE2-31C2ED517638}" srcOrd="2" destOrd="0" presId="urn:microsoft.com/office/officeart/2005/8/layout/hierarchy1"/>
    <dgm:cxn modelId="{B8699473-5688-4D8F-9214-A6E96ED2CA1E}" type="presParOf" srcId="{23DFA89F-BC3B-4EDC-BFE2-31C2ED517638}" destId="{2F9B986D-A8F9-40FC-8DAE-5B727282AE62}" srcOrd="0" destOrd="0" presId="urn:microsoft.com/office/officeart/2005/8/layout/hierarchy1"/>
    <dgm:cxn modelId="{79EF411A-026B-4086-9EA2-A25AFA89F374}" type="presParOf" srcId="{2F9B986D-A8F9-40FC-8DAE-5B727282AE62}" destId="{78934C14-273D-4B82-AC63-236C96541F69}" srcOrd="0" destOrd="0" presId="urn:microsoft.com/office/officeart/2005/8/layout/hierarchy1"/>
    <dgm:cxn modelId="{0CF1308B-28C8-4C4E-B34E-70695778E761}" type="presParOf" srcId="{2F9B986D-A8F9-40FC-8DAE-5B727282AE62}" destId="{ADD4CBA7-04B2-470F-83FF-743CB58FFFB1}" srcOrd="1" destOrd="0" presId="urn:microsoft.com/office/officeart/2005/8/layout/hierarchy1"/>
    <dgm:cxn modelId="{EF5B8C60-6C72-47BC-964A-045073CCF20C}" type="presParOf" srcId="{23DFA89F-BC3B-4EDC-BFE2-31C2ED517638}" destId="{4F2EE011-AEFC-4A17-9A43-AAEC89DD4725}" srcOrd="1" destOrd="0" presId="urn:microsoft.com/office/officeart/2005/8/layout/hierarchy1"/>
    <dgm:cxn modelId="{7587E64C-702A-4911-B177-4781F9ECBCFA}" type="presParOf" srcId="{7B06CD68-DEAF-439F-8B24-6555F5E625F9}" destId="{4378B91F-14DD-4E83-8539-266CE89E6397}" srcOrd="3" destOrd="0" presId="urn:microsoft.com/office/officeart/2005/8/layout/hierarchy1"/>
    <dgm:cxn modelId="{019023F7-E7F1-479F-BBBF-3686F26F82B9}" type="presParOf" srcId="{4378B91F-14DD-4E83-8539-266CE89E6397}" destId="{366E30D3-EE87-453F-B559-0A27315E9585}" srcOrd="0" destOrd="0" presId="urn:microsoft.com/office/officeart/2005/8/layout/hierarchy1"/>
    <dgm:cxn modelId="{8F2ED872-DE6E-4E6F-A706-361D0D650EE2}" type="presParOf" srcId="{366E30D3-EE87-453F-B559-0A27315E9585}" destId="{5BCBB0E4-0118-45B1-BB94-F81BE7CB2CA7}" srcOrd="0" destOrd="0" presId="urn:microsoft.com/office/officeart/2005/8/layout/hierarchy1"/>
    <dgm:cxn modelId="{E0DED4A8-3053-480C-9AB5-391C0F7DBB10}" type="presParOf" srcId="{366E30D3-EE87-453F-B559-0A27315E9585}" destId="{2F28D2D3-03B2-4F83-AB32-431630A7114F}" srcOrd="1" destOrd="0" presId="urn:microsoft.com/office/officeart/2005/8/layout/hierarchy1"/>
    <dgm:cxn modelId="{3DE6AD6A-75EC-43C2-8808-F29620A70BA5}" type="presParOf" srcId="{4378B91F-14DD-4E83-8539-266CE89E6397}" destId="{9D96262C-A04C-46DE-8C6C-9324DCD83D4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BAA405-14E6-4445-ADA6-73599F7A2C22}">
      <dsp:nvSpPr>
        <dsp:cNvPr id="0" name=""/>
        <dsp:cNvSpPr/>
      </dsp:nvSpPr>
      <dsp:spPr>
        <a:xfrm>
          <a:off x="0" y="72500"/>
          <a:ext cx="6513603" cy="74353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Health/disability/immobility</a:t>
          </a:r>
        </a:p>
      </dsp:txBody>
      <dsp:txXfrm>
        <a:off x="36296" y="108796"/>
        <a:ext cx="6441011" cy="670943"/>
      </dsp:txXfrm>
    </dsp:sp>
    <dsp:sp modelId="{B56B0607-0894-4F9A-86CB-FD47C405F34F}">
      <dsp:nvSpPr>
        <dsp:cNvPr id="0" name=""/>
        <dsp:cNvSpPr/>
      </dsp:nvSpPr>
      <dsp:spPr>
        <a:xfrm>
          <a:off x="0" y="905315"/>
          <a:ext cx="6513603" cy="743535"/>
        </a:xfrm>
        <a:prstGeom prst="roundRect">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Sensory Impairment</a:t>
          </a:r>
        </a:p>
      </dsp:txBody>
      <dsp:txXfrm>
        <a:off x="36296" y="941611"/>
        <a:ext cx="6441011" cy="670943"/>
      </dsp:txXfrm>
    </dsp:sp>
    <dsp:sp modelId="{30141478-B73C-46C6-B6E8-4ED770742D02}">
      <dsp:nvSpPr>
        <dsp:cNvPr id="0" name=""/>
        <dsp:cNvSpPr/>
      </dsp:nvSpPr>
      <dsp:spPr>
        <a:xfrm>
          <a:off x="0" y="1738130"/>
          <a:ext cx="6513603" cy="743535"/>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Cognitive Impairment</a:t>
          </a:r>
        </a:p>
      </dsp:txBody>
      <dsp:txXfrm>
        <a:off x="36296" y="1774426"/>
        <a:ext cx="6441011" cy="670943"/>
      </dsp:txXfrm>
    </dsp:sp>
    <dsp:sp modelId="{5F9B37F4-2766-4B7D-A421-3114967995C6}">
      <dsp:nvSpPr>
        <dsp:cNvPr id="0" name=""/>
        <dsp:cNvSpPr/>
      </dsp:nvSpPr>
      <dsp:spPr>
        <a:xfrm>
          <a:off x="0" y="2570945"/>
          <a:ext cx="6513603" cy="74353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Age</a:t>
          </a:r>
        </a:p>
      </dsp:txBody>
      <dsp:txXfrm>
        <a:off x="36296" y="2607241"/>
        <a:ext cx="6441011" cy="670943"/>
      </dsp:txXfrm>
    </dsp:sp>
    <dsp:sp modelId="{7F37FE65-054D-4B51-B4EE-B9AFA957184E}">
      <dsp:nvSpPr>
        <dsp:cNvPr id="0" name=""/>
        <dsp:cNvSpPr/>
      </dsp:nvSpPr>
      <dsp:spPr>
        <a:xfrm>
          <a:off x="0" y="3403760"/>
          <a:ext cx="6513603" cy="743535"/>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Ethnicity</a:t>
          </a:r>
        </a:p>
      </dsp:txBody>
      <dsp:txXfrm>
        <a:off x="36296" y="3440056"/>
        <a:ext cx="6441011" cy="670943"/>
      </dsp:txXfrm>
    </dsp:sp>
    <dsp:sp modelId="{5EDF9FB0-89C7-4988-BF00-909526DFDF64}">
      <dsp:nvSpPr>
        <dsp:cNvPr id="0" name=""/>
        <dsp:cNvSpPr/>
      </dsp:nvSpPr>
      <dsp:spPr>
        <a:xfrm>
          <a:off x="0" y="4236575"/>
          <a:ext cx="6513603" cy="743535"/>
        </a:xfrm>
        <a:prstGeom prst="roundRect">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LGBT</a:t>
          </a:r>
        </a:p>
      </dsp:txBody>
      <dsp:txXfrm>
        <a:off x="36296" y="4272871"/>
        <a:ext cx="6441011" cy="670943"/>
      </dsp:txXfrm>
    </dsp:sp>
    <dsp:sp modelId="{A49D240C-9D5C-4946-A40F-03443B748898}">
      <dsp:nvSpPr>
        <dsp:cNvPr id="0" name=""/>
        <dsp:cNvSpPr/>
      </dsp:nvSpPr>
      <dsp:spPr>
        <a:xfrm>
          <a:off x="0" y="5069390"/>
          <a:ext cx="6513603" cy="74353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Major Life Transitions</a:t>
          </a:r>
        </a:p>
      </dsp:txBody>
      <dsp:txXfrm>
        <a:off x="36296" y="5105686"/>
        <a:ext cx="6441011" cy="6709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8D8C9-1553-472A-B85E-2CAADDA1A347}">
      <dsp:nvSpPr>
        <dsp:cNvPr id="0" name=""/>
        <dsp:cNvSpPr/>
      </dsp:nvSpPr>
      <dsp:spPr>
        <a:xfrm>
          <a:off x="0" y="0"/>
          <a:ext cx="7241169" cy="8353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220,000 people aged 65 and older are living with Alzheimer’s in Illinois.</a:t>
          </a:r>
        </a:p>
      </dsp:txBody>
      <dsp:txXfrm>
        <a:off x="40780" y="40780"/>
        <a:ext cx="7159609" cy="753819"/>
      </dsp:txXfrm>
    </dsp:sp>
    <dsp:sp modelId="{0E72794A-5BA9-45AD-92A1-049C4E15B2F5}">
      <dsp:nvSpPr>
        <dsp:cNvPr id="0" name=""/>
        <dsp:cNvSpPr/>
      </dsp:nvSpPr>
      <dsp:spPr>
        <a:xfrm>
          <a:off x="0" y="908241"/>
          <a:ext cx="7241169" cy="835379"/>
        </a:xfrm>
        <a:prstGeom prst="round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590,000 family caregivers bear the burden of the disease in Illinois.  </a:t>
          </a:r>
        </a:p>
      </dsp:txBody>
      <dsp:txXfrm>
        <a:off x="40780" y="949021"/>
        <a:ext cx="7159609" cy="753819"/>
      </dsp:txXfrm>
    </dsp:sp>
    <dsp:sp modelId="{D184B867-3C18-4DCE-8209-39E4D7D3FCBF}">
      <dsp:nvSpPr>
        <dsp:cNvPr id="0" name=""/>
        <dsp:cNvSpPr/>
      </dsp:nvSpPr>
      <dsp:spPr>
        <a:xfrm>
          <a:off x="0" y="1804101"/>
          <a:ext cx="7241169" cy="81990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More than 60% of these unpaid caregivers have been providing care 2 years or more.</a:t>
          </a:r>
        </a:p>
      </dsp:txBody>
      <dsp:txXfrm>
        <a:off x="40024" y="1844125"/>
        <a:ext cx="7161121" cy="739852"/>
      </dsp:txXfrm>
    </dsp:sp>
    <dsp:sp modelId="{0B4E346A-5FD1-41AE-AE15-98DB69F933F8}">
      <dsp:nvSpPr>
        <dsp:cNvPr id="0" name=""/>
        <dsp:cNvSpPr/>
      </dsp:nvSpPr>
      <dsp:spPr>
        <a:xfrm>
          <a:off x="0" y="2684482"/>
          <a:ext cx="7241169" cy="835379"/>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More than 1/3 of Illinois caregivers provide care for 20+ hours per week.</a:t>
          </a:r>
        </a:p>
      </dsp:txBody>
      <dsp:txXfrm>
        <a:off x="40780" y="2725262"/>
        <a:ext cx="7159609" cy="753819"/>
      </dsp:txXfrm>
    </dsp:sp>
    <dsp:sp modelId="{7C0BAE50-B596-4647-84C0-9CCB82F5526A}">
      <dsp:nvSpPr>
        <dsp:cNvPr id="0" name=""/>
        <dsp:cNvSpPr/>
      </dsp:nvSpPr>
      <dsp:spPr>
        <a:xfrm>
          <a:off x="0" y="3580342"/>
          <a:ext cx="7241169" cy="835379"/>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Almost 25% of these caregivers are in the “sandwich” generation.  </a:t>
          </a:r>
        </a:p>
      </dsp:txBody>
      <dsp:txXfrm>
        <a:off x="40780" y="3621122"/>
        <a:ext cx="7159609" cy="753819"/>
      </dsp:txXfrm>
    </dsp:sp>
    <dsp:sp modelId="{9E1792D4-44AE-4DF8-B159-F345EBBA666C}">
      <dsp:nvSpPr>
        <dsp:cNvPr id="0" name=""/>
        <dsp:cNvSpPr/>
      </dsp:nvSpPr>
      <dsp:spPr>
        <a:xfrm>
          <a:off x="0" y="4476202"/>
          <a:ext cx="7241169" cy="835379"/>
        </a:xfrm>
        <a:prstGeom prst="round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672 million hours of unpaid care provided by Alzheimer’s caregivers.</a:t>
          </a:r>
        </a:p>
      </dsp:txBody>
      <dsp:txXfrm>
        <a:off x="40780" y="4516982"/>
        <a:ext cx="7159609" cy="753819"/>
      </dsp:txXfrm>
    </dsp:sp>
    <dsp:sp modelId="{405D7DC3-CF85-47C6-BC49-C722545DFE28}">
      <dsp:nvSpPr>
        <dsp:cNvPr id="0" name=""/>
        <dsp:cNvSpPr/>
      </dsp:nvSpPr>
      <dsp:spPr>
        <a:xfrm>
          <a:off x="0" y="5372062"/>
          <a:ext cx="7241169" cy="83537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$8.5 billion is the value of the unpaid care.</a:t>
          </a:r>
        </a:p>
      </dsp:txBody>
      <dsp:txXfrm>
        <a:off x="40780" y="5412842"/>
        <a:ext cx="7159609" cy="7538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90ED65-C7FF-4246-A128-C97637E11B5A}">
      <dsp:nvSpPr>
        <dsp:cNvPr id="0" name=""/>
        <dsp:cNvSpPr/>
      </dsp:nvSpPr>
      <dsp:spPr>
        <a:xfrm>
          <a:off x="1611" y="1037478"/>
          <a:ext cx="2486710" cy="14509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61E120-0DE3-4BB6-88EF-4F94370211D6}">
      <dsp:nvSpPr>
        <dsp:cNvPr id="0" name=""/>
        <dsp:cNvSpPr/>
      </dsp:nvSpPr>
      <dsp:spPr>
        <a:xfrm>
          <a:off x="255492" y="1278665"/>
          <a:ext cx="2486710" cy="145092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Home Modifications/Repairs</a:t>
          </a:r>
        </a:p>
        <a:p>
          <a:pPr marL="0" lvl="0" indent="0" algn="ctr" defTabSz="800100">
            <a:lnSpc>
              <a:spcPct val="90000"/>
            </a:lnSpc>
            <a:spcBef>
              <a:spcPct val="0"/>
            </a:spcBef>
            <a:spcAft>
              <a:spcPct val="35000"/>
            </a:spcAft>
            <a:buNone/>
          </a:pPr>
          <a:r>
            <a:rPr lang="en-US" sz="1400" kern="1200" dirty="0"/>
            <a:t>($2,000 per year)</a:t>
          </a:r>
        </a:p>
        <a:p>
          <a:pPr marL="0" lvl="0" indent="0" algn="ctr" defTabSz="800100">
            <a:lnSpc>
              <a:spcPct val="90000"/>
            </a:lnSpc>
            <a:spcBef>
              <a:spcPct val="0"/>
            </a:spcBef>
            <a:spcAft>
              <a:spcPct val="35000"/>
            </a:spcAft>
            <a:buNone/>
          </a:pPr>
          <a:endParaRPr lang="en-US" sz="1500" kern="1200" dirty="0"/>
        </a:p>
      </dsp:txBody>
      <dsp:txXfrm>
        <a:off x="297988" y="1321161"/>
        <a:ext cx="2401718" cy="1365937"/>
      </dsp:txXfrm>
    </dsp:sp>
    <dsp:sp modelId="{00650217-30D3-4256-9CBB-75B6B8A9ACC2}">
      <dsp:nvSpPr>
        <dsp:cNvPr id="0" name=""/>
        <dsp:cNvSpPr/>
      </dsp:nvSpPr>
      <dsp:spPr>
        <a:xfrm>
          <a:off x="2996084" y="1037478"/>
          <a:ext cx="2284928" cy="14509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6D24C8-5579-4C59-8FF8-6B28B3419A00}">
      <dsp:nvSpPr>
        <dsp:cNvPr id="0" name=""/>
        <dsp:cNvSpPr/>
      </dsp:nvSpPr>
      <dsp:spPr>
        <a:xfrm>
          <a:off x="3249965" y="1278665"/>
          <a:ext cx="2284928" cy="145092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Medical Care/Supplies</a:t>
          </a:r>
        </a:p>
        <a:p>
          <a:pPr marL="0" lvl="0" indent="0" algn="ctr" defTabSz="800100">
            <a:lnSpc>
              <a:spcPct val="90000"/>
            </a:lnSpc>
            <a:spcBef>
              <a:spcPct val="0"/>
            </a:spcBef>
            <a:spcAft>
              <a:spcPct val="35000"/>
            </a:spcAft>
            <a:buNone/>
          </a:pPr>
          <a:r>
            <a:rPr lang="en-US" sz="1400" kern="1200" dirty="0"/>
            <a:t>($1,500 per year)</a:t>
          </a:r>
        </a:p>
      </dsp:txBody>
      <dsp:txXfrm>
        <a:off x="3292461" y="1321161"/>
        <a:ext cx="2199936" cy="1365937"/>
      </dsp:txXfrm>
    </dsp:sp>
    <dsp:sp modelId="{78934C14-273D-4B82-AC63-236C96541F69}">
      <dsp:nvSpPr>
        <dsp:cNvPr id="0" name=""/>
        <dsp:cNvSpPr/>
      </dsp:nvSpPr>
      <dsp:spPr>
        <a:xfrm>
          <a:off x="5788775" y="1037478"/>
          <a:ext cx="2284928" cy="14509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D4CBA7-04B2-470F-83FF-743CB58FFFB1}">
      <dsp:nvSpPr>
        <dsp:cNvPr id="0" name=""/>
        <dsp:cNvSpPr/>
      </dsp:nvSpPr>
      <dsp:spPr>
        <a:xfrm>
          <a:off x="6042655" y="1278665"/>
          <a:ext cx="2284928" cy="145092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Environmental and Material Aids</a:t>
          </a:r>
        </a:p>
        <a:p>
          <a:pPr marL="0" lvl="0" indent="0" algn="ctr" defTabSz="800100">
            <a:lnSpc>
              <a:spcPct val="90000"/>
            </a:lnSpc>
            <a:spcBef>
              <a:spcPct val="0"/>
            </a:spcBef>
            <a:spcAft>
              <a:spcPct val="35000"/>
            </a:spcAft>
            <a:buNone/>
          </a:pPr>
          <a:r>
            <a:rPr lang="en-US" sz="1400" kern="1200" dirty="0"/>
            <a:t>($1,500 per year)</a:t>
          </a:r>
        </a:p>
      </dsp:txBody>
      <dsp:txXfrm>
        <a:off x="6085151" y="1321161"/>
        <a:ext cx="2199936" cy="1365937"/>
      </dsp:txXfrm>
    </dsp:sp>
    <dsp:sp modelId="{5BCBB0E4-0118-45B1-BB94-F81BE7CB2CA7}">
      <dsp:nvSpPr>
        <dsp:cNvPr id="0" name=""/>
        <dsp:cNvSpPr/>
      </dsp:nvSpPr>
      <dsp:spPr>
        <a:xfrm>
          <a:off x="8581465" y="1037478"/>
          <a:ext cx="2284928" cy="14509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28D2D3-03B2-4F83-AB32-431630A7114F}">
      <dsp:nvSpPr>
        <dsp:cNvPr id="0" name=""/>
        <dsp:cNvSpPr/>
      </dsp:nvSpPr>
      <dsp:spPr>
        <a:xfrm>
          <a:off x="8835346" y="1278665"/>
          <a:ext cx="2284928" cy="145092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Community Access</a:t>
          </a:r>
        </a:p>
        <a:p>
          <a:pPr marL="0" lvl="0" indent="0" algn="ctr" defTabSz="800100">
            <a:lnSpc>
              <a:spcPct val="90000"/>
            </a:lnSpc>
            <a:spcBef>
              <a:spcPct val="0"/>
            </a:spcBef>
            <a:spcAft>
              <a:spcPct val="35000"/>
            </a:spcAft>
            <a:buNone/>
          </a:pPr>
          <a:r>
            <a:rPr lang="en-US" sz="1400" kern="1200" dirty="0"/>
            <a:t>($1,500 per year)</a:t>
          </a:r>
        </a:p>
      </dsp:txBody>
      <dsp:txXfrm>
        <a:off x="8877842" y="1321161"/>
        <a:ext cx="2199936" cy="136593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E63EA0-32E5-42A3-9318-9248E93EBD94}" type="datetimeFigureOut">
              <a:rPr lang="en-US" smtClean="0"/>
              <a:t>2/28/2020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0636F8-4305-4F3A-B830-EBEB41DE4D5E}" type="slidenum">
              <a:rPr lang="en-US" smtClean="0"/>
              <a:t>‹#›</a:t>
            </a:fld>
            <a:endParaRPr lang="en-US"/>
          </a:p>
        </p:txBody>
      </p:sp>
    </p:spTree>
    <p:extLst>
      <p:ext uri="{BB962C8B-B14F-4D97-AF65-F5344CB8AC3E}">
        <p14:creationId xmlns:p14="http://schemas.microsoft.com/office/powerpoint/2010/main" val="2258090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America’s oldest citizens are interesting and inspiring people. They are our history, our teachers, and our wisdom keepers. Each of us knows a senior who has impacted our lives for the better. However, many seniors feel isolated, alone and unimportant. As our senior population explodes in the coming years, the problem of social isolation will too.</a:t>
            </a:r>
          </a:p>
          <a:p>
            <a:endParaRPr lang="en-US" dirty="0"/>
          </a:p>
        </p:txBody>
      </p:sp>
      <p:sp>
        <p:nvSpPr>
          <p:cNvPr id="4" name="Slide Number Placeholder 3"/>
          <p:cNvSpPr>
            <a:spLocks noGrp="1"/>
          </p:cNvSpPr>
          <p:nvPr>
            <p:ph type="sldNum" sz="quarter" idx="5"/>
          </p:nvPr>
        </p:nvSpPr>
        <p:spPr/>
        <p:txBody>
          <a:bodyPr/>
          <a:lstStyle/>
          <a:p>
            <a:fld id="{D6CEFA9E-0D2E-466E-B509-BCE521598B2A}" type="slidenum">
              <a:rPr lang="en-US" smtClean="0"/>
              <a:t>1</a:t>
            </a:fld>
            <a:endParaRPr lang="en-US" dirty="0"/>
          </a:p>
        </p:txBody>
      </p:sp>
    </p:spTree>
    <p:extLst>
      <p:ext uri="{BB962C8B-B14F-4D97-AF65-F5344CB8AC3E}">
        <p14:creationId xmlns:p14="http://schemas.microsoft.com/office/powerpoint/2010/main" val="32750574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6DC3F-EF3A-4EF0-8560-488A76CA47A6}" type="slidenum">
              <a:rPr lang="en-US" smtClean="0"/>
              <a:t>13</a:t>
            </a:fld>
            <a:endParaRPr lang="en-US"/>
          </a:p>
        </p:txBody>
      </p:sp>
    </p:spTree>
    <p:extLst>
      <p:ext uri="{BB962C8B-B14F-4D97-AF65-F5344CB8AC3E}">
        <p14:creationId xmlns:p14="http://schemas.microsoft.com/office/powerpoint/2010/main" val="1578394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20636F8-4305-4F3A-B830-EBEB41DE4D5E}" type="slidenum">
              <a:rPr lang="en-US" smtClean="0"/>
              <a:t>14</a:t>
            </a:fld>
            <a:endParaRPr lang="en-US"/>
          </a:p>
        </p:txBody>
      </p:sp>
    </p:spTree>
    <p:extLst>
      <p:ext uri="{BB962C8B-B14F-4D97-AF65-F5344CB8AC3E}">
        <p14:creationId xmlns:p14="http://schemas.microsoft.com/office/powerpoint/2010/main" val="4065278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0636F8-4305-4F3A-B830-EBEB41DE4D5E}" type="slidenum">
              <a:rPr lang="en-US" smtClean="0"/>
              <a:t>15</a:t>
            </a:fld>
            <a:endParaRPr lang="en-US"/>
          </a:p>
        </p:txBody>
      </p:sp>
    </p:spTree>
    <p:extLst>
      <p:ext uri="{BB962C8B-B14F-4D97-AF65-F5344CB8AC3E}">
        <p14:creationId xmlns:p14="http://schemas.microsoft.com/office/powerpoint/2010/main" val="1539926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Living Alone</a:t>
            </a:r>
          </a:p>
          <a:p>
            <a:r>
              <a:rPr lang="en-US" dirty="0"/>
              <a:t>Geography:  rural, high crime, moving away from friend/family.  Neighborhood deterioration breeds mistrust and social isolation.  </a:t>
            </a:r>
          </a:p>
          <a:p>
            <a:r>
              <a:rPr lang="en-US" dirty="0"/>
              <a:t>Low income</a:t>
            </a:r>
          </a:p>
          <a:p>
            <a:r>
              <a:rPr lang="en-US" dirty="0"/>
              <a:t>Limited Transportation:  rural, </a:t>
            </a:r>
            <a:r>
              <a:rPr lang="en-US" dirty="0" err="1"/>
              <a:t>etc</a:t>
            </a:r>
            <a:endParaRPr lang="en-US" dirty="0"/>
          </a:p>
        </p:txBody>
      </p:sp>
      <p:sp>
        <p:nvSpPr>
          <p:cNvPr id="4" name="Slide Number Placeholder 3"/>
          <p:cNvSpPr>
            <a:spLocks noGrp="1"/>
          </p:cNvSpPr>
          <p:nvPr>
            <p:ph type="sldNum" sz="quarter" idx="5"/>
          </p:nvPr>
        </p:nvSpPr>
        <p:spPr/>
        <p:txBody>
          <a:bodyPr/>
          <a:lstStyle/>
          <a:p>
            <a:fld id="{D6CEFA9E-0D2E-466E-B509-BCE521598B2A}" type="slidenum">
              <a:rPr lang="en-US" smtClean="0"/>
              <a:t>2</a:t>
            </a:fld>
            <a:endParaRPr lang="en-US"/>
          </a:p>
        </p:txBody>
      </p:sp>
    </p:spTree>
    <p:extLst>
      <p:ext uri="{BB962C8B-B14F-4D97-AF65-F5344CB8AC3E}">
        <p14:creationId xmlns:p14="http://schemas.microsoft.com/office/powerpoint/2010/main" val="642737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EFA9E-0D2E-466E-B509-BCE521598B2A}" type="slidenum">
              <a:rPr lang="en-US" smtClean="0"/>
              <a:t>4</a:t>
            </a:fld>
            <a:endParaRPr lang="en-US"/>
          </a:p>
        </p:txBody>
      </p:sp>
    </p:spTree>
    <p:extLst>
      <p:ext uri="{BB962C8B-B14F-4D97-AF65-F5344CB8AC3E}">
        <p14:creationId xmlns:p14="http://schemas.microsoft.com/office/powerpoint/2010/main" val="3596457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CEFA9E-0D2E-466E-B509-BCE521598B2A}" type="slidenum">
              <a:rPr lang="en-US" smtClean="0"/>
              <a:t>5</a:t>
            </a:fld>
            <a:endParaRPr lang="en-US"/>
          </a:p>
        </p:txBody>
      </p:sp>
    </p:spTree>
    <p:extLst>
      <p:ext uri="{BB962C8B-B14F-4D97-AF65-F5344CB8AC3E}">
        <p14:creationId xmlns:p14="http://schemas.microsoft.com/office/powerpoint/2010/main" val="350236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CEFA9E-0D2E-466E-B509-BCE521598B2A}" type="slidenum">
              <a:rPr lang="en-US" smtClean="0"/>
              <a:t>6</a:t>
            </a:fld>
            <a:endParaRPr lang="en-US"/>
          </a:p>
        </p:txBody>
      </p:sp>
    </p:spTree>
    <p:extLst>
      <p:ext uri="{BB962C8B-B14F-4D97-AF65-F5344CB8AC3E}">
        <p14:creationId xmlns:p14="http://schemas.microsoft.com/office/powerpoint/2010/main" val="2555442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CEFA9E-0D2E-466E-B509-BCE521598B2A}" type="slidenum">
              <a:rPr lang="en-US" smtClean="0"/>
              <a:t>7</a:t>
            </a:fld>
            <a:endParaRPr lang="en-US"/>
          </a:p>
        </p:txBody>
      </p:sp>
    </p:spTree>
    <p:extLst>
      <p:ext uri="{BB962C8B-B14F-4D97-AF65-F5344CB8AC3E}">
        <p14:creationId xmlns:p14="http://schemas.microsoft.com/office/powerpoint/2010/main" val="900193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CEFA9E-0D2E-466E-B509-BCE521598B2A}" type="slidenum">
              <a:rPr lang="en-US" smtClean="0"/>
              <a:t>8</a:t>
            </a:fld>
            <a:endParaRPr lang="en-US"/>
          </a:p>
        </p:txBody>
      </p:sp>
    </p:spTree>
    <p:extLst>
      <p:ext uri="{BB962C8B-B14F-4D97-AF65-F5344CB8AC3E}">
        <p14:creationId xmlns:p14="http://schemas.microsoft.com/office/powerpoint/2010/main" val="1598556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EFA9E-0D2E-466E-B509-BCE521598B2A}" type="slidenum">
              <a:rPr lang="en-US" smtClean="0"/>
              <a:t>9</a:t>
            </a:fld>
            <a:endParaRPr lang="en-US" dirty="0"/>
          </a:p>
        </p:txBody>
      </p:sp>
    </p:spTree>
    <p:extLst>
      <p:ext uri="{BB962C8B-B14F-4D97-AF65-F5344CB8AC3E}">
        <p14:creationId xmlns:p14="http://schemas.microsoft.com/office/powerpoint/2010/main" val="2767986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lnSpc>
                <a:spcPct val="90000"/>
              </a:lnSpc>
              <a:buNone/>
            </a:pP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8A76DC3F-EF3A-4EF0-8560-488A76CA47A6}" type="slidenum">
              <a:rPr lang="en-US" smtClean="0"/>
              <a:t>11</a:t>
            </a:fld>
            <a:endParaRPr lang="en-US"/>
          </a:p>
        </p:txBody>
      </p:sp>
    </p:spTree>
    <p:extLst>
      <p:ext uri="{BB962C8B-B14F-4D97-AF65-F5344CB8AC3E}">
        <p14:creationId xmlns:p14="http://schemas.microsoft.com/office/powerpoint/2010/main" val="740969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D5200-5084-4717-BA16-43CDC6B6CA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3A7A0B-A97F-435C-AC26-7F9C8DEC88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432AAC-71E7-46A7-B615-58A8B3ADF66F}"/>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5" name="Footer Placeholder 4">
            <a:extLst>
              <a:ext uri="{FF2B5EF4-FFF2-40B4-BE49-F238E27FC236}">
                <a16:creationId xmlns:a16="http://schemas.microsoft.com/office/drawing/2014/main" id="{A2D8E89C-709F-44E9-80C8-598EF98D86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A2D8DA-BEF7-4966-BE87-0B5244D47BAC}"/>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388576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FEE53-ECEC-4D32-A5C9-D72290CB0C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7ACFE0-AA73-4C74-B7B8-587CA9C9DA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A509D6-A2F6-4BCF-A5D9-73C733A11DD1}"/>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5" name="Footer Placeholder 4">
            <a:extLst>
              <a:ext uri="{FF2B5EF4-FFF2-40B4-BE49-F238E27FC236}">
                <a16:creationId xmlns:a16="http://schemas.microsoft.com/office/drawing/2014/main" id="{F2186B46-040B-4C64-B5B9-994F6D14E0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A2408F-58C1-4241-ABEB-1C6B1713E4CD}"/>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149507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ADC639-7A26-4A59-ABEA-F1E744D21378}"/>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974ED3-3788-4E26-83E0-265EE88A898A}"/>
              </a:ext>
            </a:extLst>
          </p:cNvPr>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D99950-E378-4E84-98A6-8F9BD9738904}"/>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5" name="Footer Placeholder 4">
            <a:extLst>
              <a:ext uri="{FF2B5EF4-FFF2-40B4-BE49-F238E27FC236}">
                <a16:creationId xmlns:a16="http://schemas.microsoft.com/office/drawing/2014/main" id="{17C8D3AE-4553-4B87-B4D5-5AB0EF54A0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AAD497-AD6D-4F2E-940D-66DFFAA7C36B}"/>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43035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063C4-D1F1-4D1D-8E54-C26C8FE515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758034-9AD7-4C54-BA1E-7964BE9AD55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543201-23E9-4875-8690-96B4BBD73A07}"/>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5" name="Footer Placeholder 4">
            <a:extLst>
              <a:ext uri="{FF2B5EF4-FFF2-40B4-BE49-F238E27FC236}">
                <a16:creationId xmlns:a16="http://schemas.microsoft.com/office/drawing/2014/main" id="{334FB68F-6E7A-44B1-8EC9-76EE31F5DE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BF19B7-5F7F-4333-ACBA-148FD206CD9F}"/>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3736369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B72B0-1762-4B4B-8F30-FC6757C12D73}"/>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64FF7C-A7CB-46F0-A1DD-74A38680AADD}"/>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EBE2100-4564-40DB-BDB3-DBC17C434469}"/>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5" name="Footer Placeholder 4">
            <a:extLst>
              <a:ext uri="{FF2B5EF4-FFF2-40B4-BE49-F238E27FC236}">
                <a16:creationId xmlns:a16="http://schemas.microsoft.com/office/drawing/2014/main" id="{945ED29E-A179-484D-AB6F-B95C914430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F5889-8B5D-4E23-875A-3BC587FAC8F3}"/>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1572256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97AD4-6B57-478D-9211-DB0D14D1C4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80B157-56A7-408D-B76F-40B3B71793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7B71AD-B851-4EF7-8A0E-DB94B5215C2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C5E0A8-2E7D-41F1-A5D3-90DB3AF43BAC}"/>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6" name="Footer Placeholder 5">
            <a:extLst>
              <a:ext uri="{FF2B5EF4-FFF2-40B4-BE49-F238E27FC236}">
                <a16:creationId xmlns:a16="http://schemas.microsoft.com/office/drawing/2014/main" id="{2175E280-0DB2-4EB9-AD60-26BAF02570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983FF3-F45B-4BE5-8E1E-4486AB98DC30}"/>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498076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22A6A-1CD9-4B42-9FBB-18E2A9B02902}"/>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8DC68E-52D2-4EAF-A8C7-60125E6B3D6D}"/>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9FA259-1692-4572-95C0-331B48B09481}"/>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64059B-FB97-4E1F-987A-4B6FF2DF0CB2}"/>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9E0D5E-BF95-4CB0-AF01-E0280E944109}"/>
              </a:ext>
            </a:extLst>
          </p:cNvPr>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6181B1-7CDA-48CE-8718-03ED702E741B}"/>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8" name="Footer Placeholder 7">
            <a:extLst>
              <a:ext uri="{FF2B5EF4-FFF2-40B4-BE49-F238E27FC236}">
                <a16:creationId xmlns:a16="http://schemas.microsoft.com/office/drawing/2014/main" id="{A7EC4F01-71A9-44F8-B225-7C3CE47924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04E47C-0169-4C90-91BB-27CE6B603C07}"/>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2605328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D2D42-AD05-46D8-A143-03ACFF2541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B5BCF7-958D-484E-AD60-32970388FBA5}"/>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4" name="Footer Placeholder 3">
            <a:extLst>
              <a:ext uri="{FF2B5EF4-FFF2-40B4-BE49-F238E27FC236}">
                <a16:creationId xmlns:a16="http://schemas.microsoft.com/office/drawing/2014/main" id="{BC069609-6F89-475B-B319-FA94906FC7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B9C2CD-901D-4556-960D-0EDBDE2F49E8}"/>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3375788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F0B8A2-916D-4805-A56A-32BCABA98F5D}"/>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3" name="Footer Placeholder 2">
            <a:extLst>
              <a:ext uri="{FF2B5EF4-FFF2-40B4-BE49-F238E27FC236}">
                <a16:creationId xmlns:a16="http://schemas.microsoft.com/office/drawing/2014/main" id="{9F497BCF-05F9-479C-B248-C89FCBBD00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2902E6-B05B-4585-9E3A-41A2498B4E67}"/>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770198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196AD-E534-4AB2-83ED-CC28EDC479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09C229-32F8-4EF1-9174-C9A0EB020015}"/>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EBA8D7-4791-4049-A4E5-5E5E582CB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2A7B42-54F0-42C6-9310-401BBE2D1310}"/>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6" name="Footer Placeholder 5">
            <a:extLst>
              <a:ext uri="{FF2B5EF4-FFF2-40B4-BE49-F238E27FC236}">
                <a16:creationId xmlns:a16="http://schemas.microsoft.com/office/drawing/2014/main" id="{98B544DE-8784-4C82-814F-A3DD32B6E1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EB6E2F-6108-4605-BBA6-9830D2AD4068}"/>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157806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B7B2E-3D1E-4937-84E0-A874AC10A6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31F056-B419-4CF2-A2A6-F36C65BE3614}"/>
              </a:ext>
            </a:extLst>
          </p:cNvPr>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5FBD8C-F2FB-4A70-9E0B-EC386E26C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94F3DA-8514-4838-8B69-0948E220F85E}"/>
              </a:ext>
            </a:extLst>
          </p:cNvPr>
          <p:cNvSpPr>
            <a:spLocks noGrp="1"/>
          </p:cNvSpPr>
          <p:nvPr>
            <p:ph type="dt" sz="half" idx="10"/>
          </p:nvPr>
        </p:nvSpPr>
        <p:spPr/>
        <p:txBody>
          <a:bodyPr/>
          <a:lstStyle/>
          <a:p>
            <a:fld id="{9A398A3E-16A3-47A4-B7AF-05FD7E56FE51}" type="datetimeFigureOut">
              <a:rPr lang="en-US" smtClean="0"/>
              <a:t>2/28/2020</a:t>
            </a:fld>
            <a:endParaRPr lang="en-US"/>
          </a:p>
        </p:txBody>
      </p:sp>
      <p:sp>
        <p:nvSpPr>
          <p:cNvPr id="6" name="Footer Placeholder 5">
            <a:extLst>
              <a:ext uri="{FF2B5EF4-FFF2-40B4-BE49-F238E27FC236}">
                <a16:creationId xmlns:a16="http://schemas.microsoft.com/office/drawing/2014/main" id="{962F628E-85FB-4156-BFF4-70A5D8453E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5DFA0F-0374-4DE1-B8DF-1583CF44457C}"/>
              </a:ext>
            </a:extLst>
          </p:cNvPr>
          <p:cNvSpPr>
            <a:spLocks noGrp="1"/>
          </p:cNvSpPr>
          <p:nvPr>
            <p:ph type="sldNum" sz="quarter" idx="12"/>
          </p:nvPr>
        </p:nvSpPr>
        <p:spPr/>
        <p:txBody>
          <a:bodyPr/>
          <a:lstStyle/>
          <a:p>
            <a:fld id="{CDC11A70-C44C-43C9-BADE-71C39DA74DB4}" type="slidenum">
              <a:rPr lang="en-US" smtClean="0"/>
              <a:t>‹#›</a:t>
            </a:fld>
            <a:endParaRPr lang="en-US"/>
          </a:p>
        </p:txBody>
      </p:sp>
    </p:spTree>
    <p:extLst>
      <p:ext uri="{BB962C8B-B14F-4D97-AF65-F5344CB8AC3E}">
        <p14:creationId xmlns:p14="http://schemas.microsoft.com/office/powerpoint/2010/main" val="161943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AC3D93-A2FB-4C0B-B929-7BE1A159B025}"/>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DCB136-19BD-460E-9777-F514F261C1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22A10B-0C66-4103-866E-1AAAF3192CFA}"/>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98A3E-16A3-47A4-B7AF-05FD7E56FE51}" type="datetimeFigureOut">
              <a:rPr lang="en-US" smtClean="0"/>
              <a:t>2/28/2020</a:t>
            </a:fld>
            <a:endParaRPr lang="en-US"/>
          </a:p>
        </p:txBody>
      </p:sp>
      <p:sp>
        <p:nvSpPr>
          <p:cNvPr id="5" name="Footer Placeholder 4">
            <a:extLst>
              <a:ext uri="{FF2B5EF4-FFF2-40B4-BE49-F238E27FC236}">
                <a16:creationId xmlns:a16="http://schemas.microsoft.com/office/drawing/2014/main" id="{B18F9316-258C-4615-8F11-64BEA5C6676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06A8E3-F3AD-497D-9AAB-566D6241611C}"/>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11A70-C44C-43C9-BADE-71C39DA74DB4}" type="slidenum">
              <a:rPr lang="en-US" smtClean="0"/>
              <a:t>‹#›</a:t>
            </a:fld>
            <a:endParaRPr lang="en-US"/>
          </a:p>
        </p:txBody>
      </p:sp>
    </p:spTree>
    <p:extLst>
      <p:ext uri="{BB962C8B-B14F-4D97-AF65-F5344CB8AC3E}">
        <p14:creationId xmlns:p14="http://schemas.microsoft.com/office/powerpoint/2010/main" val="3045259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3"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E9FEABFF-5424-4B21-B5DF-EBBAD4A6C121}"/>
              </a:ext>
            </a:extLst>
          </p:cNvPr>
          <p:cNvSpPr>
            <a:spLocks noGrp="1"/>
          </p:cNvSpPr>
          <p:nvPr>
            <p:ph type="ctrTitle"/>
          </p:nvPr>
        </p:nvSpPr>
        <p:spPr>
          <a:xfrm>
            <a:off x="546351" y="433547"/>
            <a:ext cx="11139854" cy="930447"/>
          </a:xfrm>
        </p:spPr>
        <p:txBody>
          <a:bodyPr vert="horz" lIns="91440" tIns="45720" rIns="91440" bIns="45720" rtlCol="0" anchor="b">
            <a:normAutofit/>
          </a:bodyPr>
          <a:lstStyle/>
          <a:p>
            <a:r>
              <a:rPr lang="en-US" sz="3800" b="1">
                <a:solidFill>
                  <a:srgbClr val="FFFFFF"/>
                </a:solidFill>
              </a:rPr>
              <a:t>Addressing Social Isolation In Seniors:  Statewide Initiative</a:t>
            </a:r>
            <a:endParaRPr lang="en-US" sz="3800" b="1" dirty="0">
              <a:solidFill>
                <a:srgbClr val="FFFFFF"/>
              </a:solidFill>
            </a:endParaRPr>
          </a:p>
        </p:txBody>
      </p:sp>
      <p:cxnSp>
        <p:nvCxnSpPr>
          <p:cNvPr id="34" name="Straight Connector 3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FDAE0AE8-07DC-4DDB-A4E8-01E78053A78E}"/>
              </a:ext>
            </a:extLst>
          </p:cNvPr>
          <p:cNvPicPr>
            <a:picLocks noChangeAspect="1"/>
          </p:cNvPicPr>
          <p:nvPr/>
        </p:nvPicPr>
        <p:blipFill>
          <a:blip r:embed="rId3"/>
          <a:stretch>
            <a:fillRect/>
          </a:stretch>
        </p:blipFill>
        <p:spPr>
          <a:xfrm>
            <a:off x="331567" y="3211695"/>
            <a:ext cx="5455917" cy="2427883"/>
          </a:xfrm>
          <a:prstGeom prst="rect">
            <a:avLst/>
          </a:prstGeom>
        </p:spPr>
      </p:pic>
      <p:cxnSp>
        <p:nvCxnSpPr>
          <p:cNvPr id="36" name="Straight Connector 3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6" name="Picture 5" descr="A hand holding a knife&#10;&#10;Description generated with high confidence">
            <a:extLst>
              <a:ext uri="{FF2B5EF4-FFF2-40B4-BE49-F238E27FC236}">
                <a16:creationId xmlns:a16="http://schemas.microsoft.com/office/drawing/2014/main" id="{5FAA82E8-6EC2-4C4E-AA28-5F0121B4C24C}"/>
              </a:ext>
            </a:extLst>
          </p:cNvPr>
          <p:cNvPicPr>
            <a:picLocks noChangeAspect="1"/>
          </p:cNvPicPr>
          <p:nvPr/>
        </p:nvPicPr>
        <p:blipFill rotWithShape="1">
          <a:blip r:embed="rId4"/>
          <a:srcRect l="14837" r="19433" b="1"/>
          <a:stretch/>
        </p:blipFill>
        <p:spPr>
          <a:xfrm>
            <a:off x="6445075" y="2838185"/>
            <a:ext cx="5455917" cy="3174907"/>
          </a:xfrm>
          <a:prstGeom prst="rect">
            <a:avLst/>
          </a:prstGeom>
        </p:spPr>
      </p:pic>
    </p:spTree>
    <p:extLst>
      <p:ext uri="{BB962C8B-B14F-4D97-AF65-F5344CB8AC3E}">
        <p14:creationId xmlns:p14="http://schemas.microsoft.com/office/powerpoint/2010/main" val="436893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7BE7B65-F4FB-47CA-B23A-894BE42B1ABE}"/>
              </a:ext>
            </a:extLst>
          </p:cNvPr>
          <p:cNvSpPr>
            <a:spLocks noGrp="1"/>
          </p:cNvSpPr>
          <p:nvPr>
            <p:ph type="title"/>
          </p:nvPr>
        </p:nvSpPr>
        <p:spPr>
          <a:xfrm>
            <a:off x="863028" y="869371"/>
            <a:ext cx="3556571" cy="4795408"/>
          </a:xfrm>
        </p:spPr>
        <p:txBody>
          <a:bodyPr>
            <a:normAutofit/>
          </a:bodyPr>
          <a:lstStyle/>
          <a:p>
            <a:r>
              <a:rPr lang="en-US" sz="5400" b="1" dirty="0">
                <a:solidFill>
                  <a:srgbClr val="FFFFFF"/>
                </a:solidFill>
              </a:rPr>
              <a:t>Illinois Alzheimer’s Disease Statistics</a:t>
            </a:r>
            <a:endParaRPr lang="en-US" sz="5400" dirty="0">
              <a:solidFill>
                <a:srgbClr val="FFFFFF"/>
              </a:solidFill>
            </a:endParaRPr>
          </a:p>
        </p:txBody>
      </p:sp>
      <p:graphicFrame>
        <p:nvGraphicFramePr>
          <p:cNvPr id="5" name="Content Placeholder 2">
            <a:extLst>
              <a:ext uri="{FF2B5EF4-FFF2-40B4-BE49-F238E27FC236}">
                <a16:creationId xmlns:a16="http://schemas.microsoft.com/office/drawing/2014/main" id="{A9E7D04E-DFAD-4C9A-92BC-32B897872C5A}"/>
              </a:ext>
            </a:extLst>
          </p:cNvPr>
          <p:cNvGraphicFramePr>
            <a:graphicFrameLocks noGrp="1"/>
          </p:cNvGraphicFramePr>
          <p:nvPr>
            <p:ph idx="1"/>
            <p:extLst>
              <p:ext uri="{D42A27DB-BD31-4B8C-83A1-F6EECF244321}">
                <p14:modId xmlns:p14="http://schemas.microsoft.com/office/powerpoint/2010/main" val="1451730965"/>
              </p:ext>
            </p:extLst>
          </p:nvPr>
        </p:nvGraphicFramePr>
        <p:xfrm>
          <a:off x="4865105" y="266701"/>
          <a:ext cx="7241169" cy="6219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522DC1F3-1951-470D-AF27-72DA423E069E}"/>
              </a:ext>
            </a:extLst>
          </p:cNvPr>
          <p:cNvSpPr/>
          <p:nvPr/>
        </p:nvSpPr>
        <p:spPr>
          <a:xfrm>
            <a:off x="8266065" y="6557752"/>
            <a:ext cx="3666196" cy="276999"/>
          </a:xfrm>
          <a:prstGeom prst="rect">
            <a:avLst/>
          </a:prstGeom>
        </p:spPr>
        <p:txBody>
          <a:bodyPr wrap="none">
            <a:spAutoFit/>
          </a:bodyPr>
          <a:lstStyle/>
          <a:p>
            <a:pPr lvl="0"/>
            <a:r>
              <a:rPr lang="en-US" sz="1200" dirty="0"/>
              <a:t>alz.org/media/Documents/illinois-brfss-caregiving-2016</a:t>
            </a:r>
          </a:p>
        </p:txBody>
      </p:sp>
    </p:spTree>
    <p:extLst>
      <p:ext uri="{BB962C8B-B14F-4D97-AF65-F5344CB8AC3E}">
        <p14:creationId xmlns:p14="http://schemas.microsoft.com/office/powerpoint/2010/main" val="3102222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A35DD9-9D01-4B9C-95CD-36CE65A0EA10}"/>
              </a:ext>
            </a:extLst>
          </p:cNvPr>
          <p:cNvSpPr>
            <a:spLocks noGrp="1"/>
          </p:cNvSpPr>
          <p:nvPr>
            <p:ph type="title"/>
          </p:nvPr>
        </p:nvSpPr>
        <p:spPr>
          <a:xfrm>
            <a:off x="992206" y="1608667"/>
            <a:ext cx="2933751" cy="4501127"/>
          </a:xfrm>
        </p:spPr>
        <p:txBody>
          <a:bodyPr vert="horz" lIns="91440" tIns="45720" rIns="91440" bIns="45720" rtlCol="0" anchor="t">
            <a:normAutofit/>
          </a:bodyPr>
          <a:lstStyle/>
          <a:p>
            <a:pPr algn="r"/>
            <a:r>
              <a:rPr lang="en-US" sz="2800" kern="1200" dirty="0">
                <a:solidFill>
                  <a:srgbClr val="FFFFFF"/>
                </a:solidFill>
                <a:latin typeface="+mj-lt"/>
                <a:ea typeface="+mj-ea"/>
                <a:cs typeface="+mj-cs"/>
              </a:rPr>
              <a:t>As compared to other caregivers,</a:t>
            </a:r>
            <a:br>
              <a:rPr lang="en-US" sz="2800" kern="1200" dirty="0">
                <a:solidFill>
                  <a:srgbClr val="FFFFFF"/>
                </a:solidFill>
                <a:latin typeface="+mj-lt"/>
                <a:ea typeface="+mj-ea"/>
                <a:cs typeface="+mj-cs"/>
              </a:rPr>
            </a:br>
            <a:r>
              <a:rPr lang="en-US" sz="4200" b="1" kern="1200" dirty="0">
                <a:solidFill>
                  <a:srgbClr val="FFFFFF"/>
                </a:solidFill>
                <a:latin typeface="+mj-lt"/>
                <a:ea typeface="+mj-ea"/>
                <a:cs typeface="+mj-cs"/>
              </a:rPr>
              <a:t>Caregivers of Persons with Dementia are:</a:t>
            </a:r>
          </a:p>
        </p:txBody>
      </p:sp>
      <p:sp>
        <p:nvSpPr>
          <p:cNvPr id="3" name="Content Placeholder 2">
            <a:extLst>
              <a:ext uri="{FF2B5EF4-FFF2-40B4-BE49-F238E27FC236}">
                <a16:creationId xmlns:a16="http://schemas.microsoft.com/office/drawing/2014/main" id="{4F5AAAA5-2E29-4E38-B529-0E33D5DDC407}"/>
              </a:ext>
            </a:extLst>
          </p:cNvPr>
          <p:cNvSpPr>
            <a:spLocks noGrp="1"/>
          </p:cNvSpPr>
          <p:nvPr>
            <p:ph idx="1"/>
          </p:nvPr>
        </p:nvSpPr>
        <p:spPr>
          <a:xfrm>
            <a:off x="4985020" y="990329"/>
            <a:ext cx="6374595" cy="4297288"/>
          </a:xfrm>
        </p:spPr>
        <p:txBody>
          <a:bodyPr vert="horz" lIns="91440" tIns="45720" rIns="91440" bIns="45720" rtlCol="0">
            <a:normAutofit/>
          </a:bodyPr>
          <a:lstStyle/>
          <a:p>
            <a:r>
              <a:rPr lang="en-US" sz="2600" dirty="0"/>
              <a:t>Twice as likely to have physical or psychological problems.</a:t>
            </a:r>
          </a:p>
          <a:p>
            <a:pPr marL="0"/>
            <a:endParaRPr lang="en-US" sz="2600" dirty="0"/>
          </a:p>
          <a:p>
            <a:r>
              <a:rPr lang="en-US" sz="2600" dirty="0"/>
              <a:t>More than twice as likely to use medications for mood or nerves.</a:t>
            </a:r>
          </a:p>
          <a:p>
            <a:pPr marL="0"/>
            <a:endParaRPr lang="en-US" sz="2600" dirty="0"/>
          </a:p>
          <a:p>
            <a:r>
              <a:rPr lang="en-US" sz="2600" dirty="0"/>
              <a:t>At much higher risk of social isolation.</a:t>
            </a:r>
          </a:p>
          <a:p>
            <a:pPr marL="0"/>
            <a:endParaRPr lang="en-US" sz="2600" dirty="0"/>
          </a:p>
          <a:p>
            <a:r>
              <a:rPr lang="en-US" sz="2600" dirty="0"/>
              <a:t>Only half as likely to use health care.  </a:t>
            </a:r>
            <a:endParaRPr lang="en-US" sz="2000" dirty="0"/>
          </a:p>
          <a:p>
            <a:pPr marL="0"/>
            <a:endParaRPr lang="en-US" sz="2000" i="1" dirty="0"/>
          </a:p>
          <a:p>
            <a:pPr marL="0"/>
            <a:endParaRPr lang="en-US" sz="2000" i="1" dirty="0"/>
          </a:p>
          <a:p>
            <a:pPr marL="0"/>
            <a:endParaRPr lang="en-US" sz="2000" i="1" dirty="0"/>
          </a:p>
          <a:p>
            <a:pPr marL="0"/>
            <a:endParaRPr lang="en-US" sz="2000" i="1" dirty="0"/>
          </a:p>
          <a:p>
            <a:pPr marL="0"/>
            <a:endParaRPr lang="en-US" sz="2000" i="1" dirty="0"/>
          </a:p>
          <a:p>
            <a:pPr marL="0"/>
            <a:endParaRPr lang="en-US" sz="2000" dirty="0"/>
          </a:p>
          <a:p>
            <a:pPr marL="0"/>
            <a:endParaRPr lang="en-US" sz="2000" dirty="0"/>
          </a:p>
        </p:txBody>
      </p:sp>
      <p:sp>
        <p:nvSpPr>
          <p:cNvPr id="4" name="TextBox 3">
            <a:extLst>
              <a:ext uri="{FF2B5EF4-FFF2-40B4-BE49-F238E27FC236}">
                <a16:creationId xmlns:a16="http://schemas.microsoft.com/office/drawing/2014/main" id="{73B3D3DC-A339-4873-B946-71505F499884}"/>
              </a:ext>
            </a:extLst>
          </p:cNvPr>
          <p:cNvSpPr txBox="1"/>
          <p:nvPr/>
        </p:nvSpPr>
        <p:spPr>
          <a:xfrm>
            <a:off x="8319514" y="6109794"/>
            <a:ext cx="3597504" cy="51406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1400" i="1" dirty="0"/>
              <a:t>The Savvy Caregiver Trainer’s Manual, p. 33</a:t>
            </a:r>
            <a:endParaRPr lang="en-US" sz="1400" dirty="0"/>
          </a:p>
        </p:txBody>
      </p:sp>
    </p:spTree>
    <p:extLst>
      <p:ext uri="{BB962C8B-B14F-4D97-AF65-F5344CB8AC3E}">
        <p14:creationId xmlns:p14="http://schemas.microsoft.com/office/powerpoint/2010/main" val="358162513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1E214AA7-F028-4A0D-8698-61AEC754D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59834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7B2A9B2-B0BC-471D-AEAD-EE94EA0131B2}"/>
              </a:ext>
            </a:extLst>
          </p:cNvPr>
          <p:cNvSpPr>
            <a:spLocks noGrp="1"/>
          </p:cNvSpPr>
          <p:nvPr>
            <p:ph type="title"/>
          </p:nvPr>
        </p:nvSpPr>
        <p:spPr>
          <a:xfrm>
            <a:off x="1159933" y="995318"/>
            <a:ext cx="9872134" cy="1193968"/>
          </a:xfrm>
          <a:solidFill>
            <a:srgbClr val="FFFFFF"/>
          </a:solidFill>
          <a:ln w="38100">
            <a:solidFill>
              <a:srgbClr val="7F7F7F"/>
            </a:solidFill>
            <a:miter lim="800000"/>
          </a:ln>
        </p:spPr>
        <p:txBody>
          <a:bodyPr vert="horz" lIns="91440" tIns="45720" rIns="91440" bIns="45720" rtlCol="0" anchor="ctr">
            <a:normAutofit/>
          </a:bodyPr>
          <a:lstStyle/>
          <a:p>
            <a:pPr algn="ctr"/>
            <a:r>
              <a:rPr lang="en-US" b="1" kern="1200" dirty="0">
                <a:solidFill>
                  <a:srgbClr val="3F3F3F"/>
                </a:solidFill>
                <a:latin typeface="+mj-lt"/>
                <a:ea typeface="+mj-ea"/>
                <a:cs typeface="+mj-cs"/>
              </a:rPr>
              <a:t>Services Funded under the ADRD Initiative</a:t>
            </a:r>
          </a:p>
        </p:txBody>
      </p:sp>
      <p:sp>
        <p:nvSpPr>
          <p:cNvPr id="3" name="Content Placeholder 2">
            <a:extLst>
              <a:ext uri="{FF2B5EF4-FFF2-40B4-BE49-F238E27FC236}">
                <a16:creationId xmlns:a16="http://schemas.microsoft.com/office/drawing/2014/main" id="{D68D4D2A-CADD-4DB3-B0D3-5ED887E0B877}"/>
              </a:ext>
            </a:extLst>
          </p:cNvPr>
          <p:cNvSpPr>
            <a:spLocks noGrp="1"/>
          </p:cNvSpPr>
          <p:nvPr>
            <p:ph idx="1"/>
          </p:nvPr>
        </p:nvSpPr>
        <p:spPr>
          <a:xfrm>
            <a:off x="636124" y="3011557"/>
            <a:ext cx="4929790" cy="1771387"/>
          </a:xfrm>
        </p:spPr>
        <p:txBody>
          <a:bodyPr vert="horz" lIns="91440" tIns="45720" rIns="91440" bIns="45720" rtlCol="0" anchor="t">
            <a:normAutofit fontScale="92500" lnSpcReduction="10000"/>
          </a:bodyPr>
          <a:lstStyle/>
          <a:p>
            <a:pPr marL="0" indent="0" algn="ctr">
              <a:buNone/>
            </a:pPr>
            <a:r>
              <a:rPr lang="en-US" sz="2400" b="1" dirty="0"/>
              <a:t>Evidence-Based Educational Programs for Caregivers</a:t>
            </a:r>
          </a:p>
          <a:p>
            <a:pPr marL="0" indent="0" algn="ctr">
              <a:buNone/>
            </a:pPr>
            <a:endParaRPr lang="en-US" sz="2400" b="1" dirty="0"/>
          </a:p>
          <a:p>
            <a:pPr lvl="2"/>
            <a:r>
              <a:rPr lang="en-US" dirty="0"/>
              <a:t>Savvy Caregiver</a:t>
            </a:r>
          </a:p>
          <a:p>
            <a:pPr lvl="2"/>
            <a:r>
              <a:rPr lang="en-US" dirty="0"/>
              <a:t>Stress Busting for Caregivers</a:t>
            </a:r>
          </a:p>
        </p:txBody>
      </p:sp>
      <p:cxnSp>
        <p:nvCxnSpPr>
          <p:cNvPr id="47" name="Straight Connector 46">
            <a:extLst>
              <a:ext uri="{FF2B5EF4-FFF2-40B4-BE49-F238E27FC236}">
                <a16:creationId xmlns:a16="http://schemas.microsoft.com/office/drawing/2014/main" id="{D6206FDC-2777-4D7F-AF9C-73413DA664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2888250"/>
            <a:ext cx="0" cy="2769135"/>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sp>
        <p:nvSpPr>
          <p:cNvPr id="4" name="Content Placeholder 2">
            <a:extLst>
              <a:ext uri="{FF2B5EF4-FFF2-40B4-BE49-F238E27FC236}">
                <a16:creationId xmlns:a16="http://schemas.microsoft.com/office/drawing/2014/main" id="{73B203A8-E470-4CA2-BDEC-1E7FC906B714}"/>
              </a:ext>
            </a:extLst>
          </p:cNvPr>
          <p:cNvSpPr txBox="1">
            <a:spLocks/>
          </p:cNvSpPr>
          <p:nvPr/>
        </p:nvSpPr>
        <p:spPr>
          <a:xfrm>
            <a:off x="6417732" y="3011557"/>
            <a:ext cx="4292594" cy="144521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t>Supportive Gap Filling Services</a:t>
            </a:r>
          </a:p>
          <a:p>
            <a:pPr marL="457200" lvl="1"/>
            <a:endParaRPr lang="en-US" sz="2000" dirty="0"/>
          </a:p>
          <a:p>
            <a:pPr marL="457200" lvl="1"/>
            <a:endParaRPr lang="en-US" sz="2000" dirty="0"/>
          </a:p>
        </p:txBody>
      </p:sp>
    </p:spTree>
    <p:extLst>
      <p:ext uri="{BB962C8B-B14F-4D97-AF65-F5344CB8AC3E}">
        <p14:creationId xmlns:p14="http://schemas.microsoft.com/office/powerpoint/2010/main" val="202908292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8ADE2D-ABFE-4603-BC62-34719430A837}"/>
              </a:ext>
            </a:extLst>
          </p:cNvPr>
          <p:cNvSpPr>
            <a:spLocks noGrp="1"/>
          </p:cNvSpPr>
          <p:nvPr>
            <p:ph type="title"/>
          </p:nvPr>
        </p:nvSpPr>
        <p:spPr>
          <a:xfrm>
            <a:off x="1793107" y="2256182"/>
            <a:ext cx="4240696" cy="1571260"/>
          </a:xfrm>
          <a:ln w="25400" cap="sq">
            <a:solidFill>
              <a:srgbClr val="FFFFFF"/>
            </a:solidFill>
            <a:miter lim="800000"/>
          </a:ln>
        </p:spPr>
        <p:txBody>
          <a:bodyPr vert="horz" wrap="square" lIns="91440" tIns="45720" rIns="91440" bIns="45720" rtlCol="0" anchor="ctr">
            <a:normAutofit fontScale="90000"/>
          </a:bodyPr>
          <a:lstStyle/>
          <a:p>
            <a:r>
              <a:rPr lang="en-US" sz="5100" b="1" kern="1200" dirty="0">
                <a:solidFill>
                  <a:srgbClr val="FFFFFF"/>
                </a:solidFill>
                <a:latin typeface="+mj-lt"/>
                <a:ea typeface="+mj-ea"/>
                <a:cs typeface="+mj-cs"/>
              </a:rPr>
              <a:t>Savvy Caregiver Objectives		</a:t>
            </a:r>
            <a:r>
              <a:rPr lang="en-US" sz="1500" b="1" kern="1200" dirty="0">
                <a:solidFill>
                  <a:srgbClr val="FFFFFF"/>
                </a:solidFill>
                <a:latin typeface="+mj-lt"/>
                <a:ea typeface="+mj-ea"/>
                <a:cs typeface="+mj-cs"/>
              </a:rPr>
              <a:t>	</a:t>
            </a:r>
          </a:p>
        </p:txBody>
      </p:sp>
      <p:sp>
        <p:nvSpPr>
          <p:cNvPr id="21" name="Rectangle 20">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58DC2C1-28AC-4B8C-8AB5-38E332298743}"/>
              </a:ext>
            </a:extLst>
          </p:cNvPr>
          <p:cNvSpPr>
            <a:spLocks noGrp="1"/>
          </p:cNvSpPr>
          <p:nvPr>
            <p:ph idx="1"/>
          </p:nvPr>
        </p:nvSpPr>
        <p:spPr>
          <a:xfrm>
            <a:off x="6450496" y="308113"/>
            <a:ext cx="5595730" cy="6132444"/>
          </a:xfrm>
        </p:spPr>
        <p:txBody>
          <a:bodyPr vert="horz" lIns="91440" tIns="45720" rIns="91440" bIns="45720" rtlCol="0">
            <a:normAutofit/>
          </a:bodyPr>
          <a:lstStyle/>
          <a:p>
            <a:r>
              <a:rPr lang="en-US" sz="2400" dirty="0"/>
              <a:t>Increase Caregiver’s Skill and Knowledge for Caregiving.</a:t>
            </a:r>
          </a:p>
          <a:p>
            <a:pPr marL="0" indent="0">
              <a:buNone/>
            </a:pPr>
            <a:endParaRPr lang="en-US" sz="2400" dirty="0"/>
          </a:p>
          <a:p>
            <a:r>
              <a:rPr lang="en-US" sz="2400" dirty="0"/>
              <a:t>Reduce the Potential Adverse Impacts of Caregiving.</a:t>
            </a:r>
          </a:p>
          <a:p>
            <a:pPr marL="0" indent="0">
              <a:buNone/>
            </a:pPr>
            <a:endParaRPr lang="en-US" sz="2400" dirty="0"/>
          </a:p>
          <a:p>
            <a:r>
              <a:rPr lang="en-US" sz="2400" dirty="0"/>
              <a:t>Help Caregiver’s Develop More Effective Strategies for Caregiving and Decision-Making.</a:t>
            </a:r>
          </a:p>
          <a:p>
            <a:pPr marL="0" indent="0">
              <a:buNone/>
            </a:pPr>
            <a:endParaRPr lang="en-US" sz="2400" dirty="0"/>
          </a:p>
          <a:p>
            <a:r>
              <a:rPr lang="en-US" sz="2400" dirty="0"/>
              <a:t>Improve Caregiver’s Self-Care Skills.</a:t>
            </a:r>
          </a:p>
          <a:p>
            <a:pPr marL="0" indent="0">
              <a:buNone/>
            </a:pPr>
            <a:endParaRPr lang="en-US" sz="2400" dirty="0"/>
          </a:p>
          <a:p>
            <a:r>
              <a:rPr lang="en-US" sz="2400" dirty="0"/>
              <a:t>Increase Involvement of Families and Other Resources.</a:t>
            </a:r>
          </a:p>
          <a:p>
            <a:pPr marL="0"/>
            <a:endParaRPr lang="en-US" sz="1100" i="1" dirty="0"/>
          </a:p>
          <a:p>
            <a:pPr marL="0"/>
            <a:endParaRPr lang="en-US" sz="1100" dirty="0"/>
          </a:p>
        </p:txBody>
      </p:sp>
      <p:sp>
        <p:nvSpPr>
          <p:cNvPr id="5" name="TextBox 4">
            <a:extLst>
              <a:ext uri="{FF2B5EF4-FFF2-40B4-BE49-F238E27FC236}">
                <a16:creationId xmlns:a16="http://schemas.microsoft.com/office/drawing/2014/main" id="{DD6B8441-5BDB-48E9-A3E6-33FC96DC1F0D}"/>
              </a:ext>
            </a:extLst>
          </p:cNvPr>
          <p:cNvSpPr txBox="1"/>
          <p:nvPr/>
        </p:nvSpPr>
        <p:spPr>
          <a:xfrm>
            <a:off x="8721760" y="6440557"/>
            <a:ext cx="4063257" cy="294198"/>
          </a:xfrm>
          <a:prstGeom prst="rect">
            <a:avLst/>
          </a:prstGeom>
        </p:spPr>
        <p:txBody>
          <a:bodyPr vert="horz" lIns="91440" tIns="45720" rIns="91440" bIns="45720" rtlCol="0">
            <a:normAutofit/>
          </a:bodyPr>
          <a:lstStyle/>
          <a:p>
            <a:pPr>
              <a:lnSpc>
                <a:spcPct val="90000"/>
              </a:lnSpc>
              <a:spcAft>
                <a:spcPts val="600"/>
              </a:spcAft>
            </a:pPr>
            <a:r>
              <a:rPr lang="en-US" sz="1400" dirty="0"/>
              <a:t>The Savvy Caregiver Trainer’s Manual, p. 23</a:t>
            </a:r>
          </a:p>
        </p:txBody>
      </p:sp>
    </p:spTree>
    <p:extLst>
      <p:ext uri="{BB962C8B-B14F-4D97-AF65-F5344CB8AC3E}">
        <p14:creationId xmlns:p14="http://schemas.microsoft.com/office/powerpoint/2010/main" val="4192565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44A9F-634F-477A-BB89-6E89A6FC229D}"/>
              </a:ext>
            </a:extLst>
          </p:cNvPr>
          <p:cNvSpPr>
            <a:spLocks noGrp="1"/>
          </p:cNvSpPr>
          <p:nvPr>
            <p:ph type="title"/>
          </p:nvPr>
        </p:nvSpPr>
        <p:spPr>
          <a:xfrm>
            <a:off x="705679" y="627564"/>
            <a:ext cx="8905460" cy="1325563"/>
          </a:xfrm>
        </p:spPr>
        <p:txBody>
          <a:bodyPr>
            <a:normAutofit/>
          </a:bodyPr>
          <a:lstStyle/>
          <a:p>
            <a:r>
              <a:rPr lang="en-US" b="1" dirty="0"/>
              <a:t>Stress Busting for Caregivers Objectives</a:t>
            </a:r>
          </a:p>
        </p:txBody>
      </p:sp>
      <p:sp>
        <p:nvSpPr>
          <p:cNvPr id="3" name="Content Placeholder 2">
            <a:extLst>
              <a:ext uri="{FF2B5EF4-FFF2-40B4-BE49-F238E27FC236}">
                <a16:creationId xmlns:a16="http://schemas.microsoft.com/office/drawing/2014/main" id="{82A90029-E1D4-40F0-B5D2-825C52E43105}"/>
              </a:ext>
            </a:extLst>
          </p:cNvPr>
          <p:cNvSpPr>
            <a:spLocks noGrp="1"/>
          </p:cNvSpPr>
          <p:nvPr>
            <p:ph idx="1"/>
          </p:nvPr>
        </p:nvSpPr>
        <p:spPr>
          <a:xfrm>
            <a:off x="878011" y="2276061"/>
            <a:ext cx="6785059" cy="2872841"/>
          </a:xfrm>
        </p:spPr>
        <p:txBody>
          <a:bodyPr anchor="ctr">
            <a:normAutofit lnSpcReduction="10000"/>
          </a:bodyPr>
          <a:lstStyle/>
          <a:p>
            <a:endParaRPr lang="en-US" sz="1700" dirty="0"/>
          </a:p>
          <a:p>
            <a:endParaRPr lang="en-US" sz="2200" dirty="0"/>
          </a:p>
          <a:p>
            <a:r>
              <a:rPr lang="en-US" sz="2200" dirty="0"/>
              <a:t>To improve the quality of life of family caregivers who provide care for people Alzheimer’s disease and other dementias.</a:t>
            </a:r>
          </a:p>
          <a:p>
            <a:endParaRPr lang="en-US" sz="1700" dirty="0"/>
          </a:p>
          <a:p>
            <a:r>
              <a:rPr lang="en-US" sz="2200" dirty="0"/>
              <a:t>Help caregivers manage their stress and cope better with their lives.</a:t>
            </a:r>
          </a:p>
          <a:p>
            <a:endParaRPr lang="en-US" sz="1700" dirty="0"/>
          </a:p>
          <a:p>
            <a:endParaRPr lang="en-US" sz="1700" dirty="0"/>
          </a:p>
          <a:p>
            <a:pPr marL="0" indent="0">
              <a:buNone/>
            </a:pPr>
            <a:endParaRPr lang="en-US" sz="1700" dirty="0"/>
          </a:p>
          <a:p>
            <a:pPr marL="0" indent="0">
              <a:buNone/>
            </a:pPr>
            <a:endParaRPr lang="en-US" sz="1700" dirty="0"/>
          </a:p>
          <a:p>
            <a:pPr marL="0" indent="0">
              <a:buNone/>
            </a:pPr>
            <a:endParaRPr lang="en-US" sz="1700" dirty="0"/>
          </a:p>
        </p:txBody>
      </p:sp>
      <p:sp>
        <p:nvSpPr>
          <p:cNvPr id="17" name="Rectangle 1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EC12420-0CE3-4AAA-9D49-D0769B3E398F}"/>
              </a:ext>
            </a:extLst>
          </p:cNvPr>
          <p:cNvSpPr/>
          <p:nvPr/>
        </p:nvSpPr>
        <p:spPr>
          <a:xfrm>
            <a:off x="5672944" y="6359412"/>
            <a:ext cx="4078489" cy="307777"/>
          </a:xfrm>
          <a:prstGeom prst="rect">
            <a:avLst/>
          </a:prstGeom>
        </p:spPr>
        <p:txBody>
          <a:bodyPr wrap="none">
            <a:spAutoFit/>
          </a:bodyPr>
          <a:lstStyle/>
          <a:p>
            <a:r>
              <a:rPr lang="en-US" sz="1400" dirty="0"/>
              <a:t>Stress Busting for Caregivers Facilitator’s Manual, p. 4</a:t>
            </a:r>
          </a:p>
        </p:txBody>
      </p:sp>
      <p:pic>
        <p:nvPicPr>
          <p:cNvPr id="6" name="Picture 5" descr="A picture containing vector graphics&#10;&#10;Description generated with high confidence">
            <a:extLst>
              <a:ext uri="{FF2B5EF4-FFF2-40B4-BE49-F238E27FC236}">
                <a16:creationId xmlns:a16="http://schemas.microsoft.com/office/drawing/2014/main" id="{0241D025-227F-44D2-A299-EC54ACD4E4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7870" y="2722764"/>
            <a:ext cx="1935232" cy="1433505"/>
          </a:xfrm>
          <a:prstGeom prst="rect">
            <a:avLst/>
          </a:prstGeom>
        </p:spPr>
      </p:pic>
    </p:spTree>
    <p:extLst>
      <p:ext uri="{BB962C8B-B14F-4D97-AF65-F5344CB8AC3E}">
        <p14:creationId xmlns:p14="http://schemas.microsoft.com/office/powerpoint/2010/main" val="1703987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2DC9E-1384-4BF9-BECF-849152BE47EC}"/>
              </a:ext>
            </a:extLst>
          </p:cNvPr>
          <p:cNvSpPr>
            <a:spLocks noGrp="1"/>
          </p:cNvSpPr>
          <p:nvPr>
            <p:ph type="title"/>
          </p:nvPr>
        </p:nvSpPr>
        <p:spPr>
          <a:xfrm>
            <a:off x="1000874" y="606564"/>
            <a:ext cx="10190252" cy="1325563"/>
          </a:xfrm>
        </p:spPr>
        <p:txBody>
          <a:bodyPr anchor="ctr">
            <a:normAutofit/>
          </a:bodyPr>
          <a:lstStyle/>
          <a:p>
            <a:pPr algn="ctr"/>
            <a:r>
              <a:rPr lang="en-US" sz="4800" b="1" dirty="0"/>
              <a:t>Supportive Gap Filling Services </a:t>
            </a:r>
            <a:br>
              <a:rPr lang="en-US" sz="4100" dirty="0"/>
            </a:br>
            <a:r>
              <a:rPr lang="en-US" sz="2600" dirty="0"/>
              <a:t>for Persons with Dementia and Their Caregiver</a:t>
            </a:r>
            <a:r>
              <a:rPr lang="en-US" sz="4100" dirty="0"/>
              <a:t>	</a:t>
            </a:r>
          </a:p>
        </p:txBody>
      </p:sp>
      <p:sp>
        <p:nvSpPr>
          <p:cNvPr id="10" name="Rectangle 9">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21E54F84-0CB3-4164-89A0-B312B98D94DA}"/>
              </a:ext>
            </a:extLst>
          </p:cNvPr>
          <p:cNvGraphicFramePr>
            <a:graphicFrameLocks noGrp="1"/>
          </p:cNvGraphicFramePr>
          <p:nvPr>
            <p:ph idx="1"/>
            <p:extLst>
              <p:ext uri="{D42A27DB-BD31-4B8C-83A1-F6EECF244321}">
                <p14:modId xmlns:p14="http://schemas.microsoft.com/office/powerpoint/2010/main" val="1456998646"/>
              </p:ext>
            </p:extLst>
          </p:nvPr>
        </p:nvGraphicFramePr>
        <p:xfrm>
          <a:off x="546651" y="2236162"/>
          <a:ext cx="11121887" cy="3767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8752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Connector 3">
            <a:extLst>
              <a:ext uri="{FF2B5EF4-FFF2-40B4-BE49-F238E27FC236}">
                <a16:creationId xmlns:a16="http://schemas.microsoft.com/office/drawing/2014/main" id="{08F4ABE2-8A86-46FE-AEA9-9651A3C180B8}"/>
              </a:ext>
            </a:extLst>
          </p:cNvPr>
          <p:cNvSpPr/>
          <p:nvPr/>
        </p:nvSpPr>
        <p:spPr>
          <a:xfrm>
            <a:off x="6175480" y="787495"/>
            <a:ext cx="3132271" cy="282750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3400" b="1" dirty="0">
                <a:solidFill>
                  <a:srgbClr val="FFFF00"/>
                </a:solidFill>
              </a:rPr>
              <a:t>Geography</a:t>
            </a:r>
          </a:p>
        </p:txBody>
      </p:sp>
      <p:sp>
        <p:nvSpPr>
          <p:cNvPr id="5" name="Flowchart: Connector 4">
            <a:extLst>
              <a:ext uri="{FF2B5EF4-FFF2-40B4-BE49-F238E27FC236}">
                <a16:creationId xmlns:a16="http://schemas.microsoft.com/office/drawing/2014/main" id="{B9F9E621-5915-4CFD-BD5D-CFBE79BF352A}"/>
              </a:ext>
            </a:extLst>
          </p:cNvPr>
          <p:cNvSpPr/>
          <p:nvPr/>
        </p:nvSpPr>
        <p:spPr>
          <a:xfrm>
            <a:off x="2148624" y="3865855"/>
            <a:ext cx="3132271" cy="285054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100" b="1" dirty="0">
                <a:solidFill>
                  <a:srgbClr val="FFFF00"/>
                </a:solidFill>
              </a:rPr>
              <a:t>Low Income</a:t>
            </a:r>
          </a:p>
        </p:txBody>
      </p:sp>
      <p:sp>
        <p:nvSpPr>
          <p:cNvPr id="6" name="Flowchart: Connector 5">
            <a:extLst>
              <a:ext uri="{FF2B5EF4-FFF2-40B4-BE49-F238E27FC236}">
                <a16:creationId xmlns:a16="http://schemas.microsoft.com/office/drawing/2014/main" id="{126566ED-14B4-407F-A1D9-2651815F2763}"/>
              </a:ext>
            </a:extLst>
          </p:cNvPr>
          <p:cNvSpPr/>
          <p:nvPr/>
        </p:nvSpPr>
        <p:spPr>
          <a:xfrm>
            <a:off x="6175478" y="3865855"/>
            <a:ext cx="3290124" cy="285054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100" b="1" dirty="0">
                <a:solidFill>
                  <a:srgbClr val="FFFF00"/>
                </a:solidFill>
              </a:rPr>
              <a:t>Limited </a:t>
            </a:r>
            <a:r>
              <a:rPr lang="en-US" sz="2700" b="1" dirty="0">
                <a:solidFill>
                  <a:srgbClr val="FFFF00"/>
                </a:solidFill>
              </a:rPr>
              <a:t>Transportation</a:t>
            </a:r>
          </a:p>
        </p:txBody>
      </p:sp>
      <p:sp>
        <p:nvSpPr>
          <p:cNvPr id="7" name="Title 1">
            <a:extLst>
              <a:ext uri="{FF2B5EF4-FFF2-40B4-BE49-F238E27FC236}">
                <a16:creationId xmlns:a16="http://schemas.microsoft.com/office/drawing/2014/main" id="{4DF6FAF5-8184-4722-983E-B3CDF6498355}"/>
              </a:ext>
            </a:extLst>
          </p:cNvPr>
          <p:cNvSpPr txBox="1">
            <a:spLocks/>
          </p:cNvSpPr>
          <p:nvPr/>
        </p:nvSpPr>
        <p:spPr>
          <a:xfrm>
            <a:off x="2884256" y="141597"/>
            <a:ext cx="5225143" cy="779336"/>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a:solidFill>
                  <a:schemeClr val="tx1"/>
                </a:solidFill>
              </a:rPr>
              <a:t>Social Isolation “Triggers”	</a:t>
            </a:r>
          </a:p>
        </p:txBody>
      </p:sp>
      <p:sp>
        <p:nvSpPr>
          <p:cNvPr id="12" name="Flowchart: Connector 11">
            <a:extLst>
              <a:ext uri="{FF2B5EF4-FFF2-40B4-BE49-F238E27FC236}">
                <a16:creationId xmlns:a16="http://schemas.microsoft.com/office/drawing/2014/main" id="{5528D1EF-E028-4C4A-9B59-6F5816831479}"/>
              </a:ext>
            </a:extLst>
          </p:cNvPr>
          <p:cNvSpPr/>
          <p:nvPr/>
        </p:nvSpPr>
        <p:spPr>
          <a:xfrm>
            <a:off x="2148624" y="876455"/>
            <a:ext cx="3132271" cy="273854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100" b="1" dirty="0">
                <a:solidFill>
                  <a:srgbClr val="FFFF00"/>
                </a:solidFill>
              </a:rPr>
              <a:t>Living Alone</a:t>
            </a:r>
          </a:p>
        </p:txBody>
      </p:sp>
    </p:spTree>
    <p:extLst>
      <p:ext uri="{BB962C8B-B14F-4D97-AF65-F5344CB8AC3E}">
        <p14:creationId xmlns:p14="http://schemas.microsoft.com/office/powerpoint/2010/main" val="253891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defRPr/>
            </a:pP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31A263A7-D4F8-4B75-8759-D145729EACE2}"/>
              </a:ext>
            </a:extLst>
          </p:cNvPr>
          <p:cNvSpPr>
            <a:spLocks noGrp="1"/>
          </p:cNvSpPr>
          <p:nvPr>
            <p:ph type="title"/>
          </p:nvPr>
        </p:nvSpPr>
        <p:spPr>
          <a:xfrm>
            <a:off x="863029" y="1012004"/>
            <a:ext cx="3416158" cy="4795408"/>
          </a:xfrm>
        </p:spPr>
        <p:txBody>
          <a:bodyPr>
            <a:normAutofit/>
          </a:bodyPr>
          <a:lstStyle/>
          <a:p>
            <a:r>
              <a:rPr lang="en-US">
                <a:solidFill>
                  <a:srgbClr val="FFFFFF"/>
                </a:solidFill>
              </a:rPr>
              <a:t>Risk Factors for Social Isolation</a:t>
            </a:r>
          </a:p>
        </p:txBody>
      </p:sp>
      <p:graphicFrame>
        <p:nvGraphicFramePr>
          <p:cNvPr id="5" name="Content Placeholder 2">
            <a:extLst>
              <a:ext uri="{FF2B5EF4-FFF2-40B4-BE49-F238E27FC236}">
                <a16:creationId xmlns:a16="http://schemas.microsoft.com/office/drawing/2014/main" id="{A3224C4F-BA0B-49A7-AAC6-DDEFA171CC42}"/>
              </a:ext>
            </a:extLst>
          </p:cNvPr>
          <p:cNvGraphicFramePr>
            <a:graphicFrameLocks noGrp="1"/>
          </p:cNvGraphicFramePr>
          <p:nvPr>
            <p:ph idx="1"/>
            <p:extLst>
              <p:ext uri="{D42A27DB-BD31-4B8C-83A1-F6EECF244321}">
                <p14:modId xmlns:p14="http://schemas.microsoft.com/office/powerpoint/2010/main" val="149235946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112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newspaper&#10;&#10;Description generated with very high confidence">
            <a:extLst>
              <a:ext uri="{FF2B5EF4-FFF2-40B4-BE49-F238E27FC236}">
                <a16:creationId xmlns:a16="http://schemas.microsoft.com/office/drawing/2014/main" id="{66416C67-C634-4382-B7EF-3A91194EDBE9}"/>
              </a:ext>
            </a:extLst>
          </p:cNvPr>
          <p:cNvPicPr>
            <a:picLocks noChangeAspect="1"/>
          </p:cNvPicPr>
          <p:nvPr/>
        </p:nvPicPr>
        <p:blipFill rotWithShape="1">
          <a:blip r:embed="rId3">
            <a:extLst>
              <a:ext uri="{28A0092B-C50C-407E-A947-70E740481C1C}">
                <a14:useLocalDpi xmlns:a14="http://schemas.microsoft.com/office/drawing/2010/main" val="0"/>
              </a:ext>
            </a:extLst>
          </a:blip>
          <a:srcRect l="14052" t="4751" r="13965" b="9425"/>
          <a:stretch/>
        </p:blipFill>
        <p:spPr>
          <a:xfrm>
            <a:off x="698938" y="73573"/>
            <a:ext cx="10936014" cy="6784429"/>
          </a:xfrm>
          <a:prstGeom prst="rect">
            <a:avLst/>
          </a:prstGeom>
        </p:spPr>
      </p:pic>
    </p:spTree>
    <p:extLst>
      <p:ext uri="{BB962C8B-B14F-4D97-AF65-F5344CB8AC3E}">
        <p14:creationId xmlns:p14="http://schemas.microsoft.com/office/powerpoint/2010/main" val="784289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map&#10;&#10;Description generated with high confidence">
            <a:extLst>
              <a:ext uri="{FF2B5EF4-FFF2-40B4-BE49-F238E27FC236}">
                <a16:creationId xmlns:a16="http://schemas.microsoft.com/office/drawing/2014/main" id="{C1C9659F-BBD0-467E-968B-D08A9A3B6353}"/>
              </a:ext>
            </a:extLst>
          </p:cNvPr>
          <p:cNvPicPr>
            <a:picLocks noChangeAspect="1"/>
          </p:cNvPicPr>
          <p:nvPr/>
        </p:nvPicPr>
        <p:blipFill>
          <a:blip r:embed="rId3"/>
          <a:stretch>
            <a:fillRect/>
          </a:stretch>
        </p:blipFill>
        <p:spPr>
          <a:xfrm>
            <a:off x="7378811" y="480771"/>
            <a:ext cx="3248218" cy="5510371"/>
          </a:xfrm>
          <a:prstGeom prst="rect">
            <a:avLst/>
          </a:prstGeom>
        </p:spPr>
      </p:pic>
      <p:sp>
        <p:nvSpPr>
          <p:cNvPr id="2" name="Rectangle 1">
            <a:extLst>
              <a:ext uri="{FF2B5EF4-FFF2-40B4-BE49-F238E27FC236}">
                <a16:creationId xmlns:a16="http://schemas.microsoft.com/office/drawing/2014/main" id="{CA98CE25-9C84-4800-A511-5BCC5EF0D0CF}"/>
              </a:ext>
            </a:extLst>
          </p:cNvPr>
          <p:cNvSpPr/>
          <p:nvPr/>
        </p:nvSpPr>
        <p:spPr>
          <a:xfrm>
            <a:off x="914399" y="776372"/>
            <a:ext cx="5526157" cy="1415772"/>
          </a:xfrm>
          <a:prstGeom prst="rect">
            <a:avLst/>
          </a:prstGeom>
        </p:spPr>
        <p:txBody>
          <a:bodyPr wrap="square">
            <a:spAutoFit/>
          </a:bodyPr>
          <a:lstStyle/>
          <a:p>
            <a:r>
              <a:rPr lang="en-US" sz="1600" b="1" dirty="0"/>
              <a:t>PSA 01 - Northwestern Illinois AAA – Rockford</a:t>
            </a:r>
          </a:p>
          <a:p>
            <a:pPr marL="285750" indent="-285750">
              <a:buFont typeface="Arial" panose="020B0604020202020204" pitchFamily="34" charset="0"/>
              <a:buChar char="•"/>
            </a:pPr>
            <a:r>
              <a:rPr lang="en-US" sz="1400" dirty="0"/>
              <a:t>Friendly visitor</a:t>
            </a:r>
          </a:p>
          <a:p>
            <a:pPr marL="285750" indent="-285750">
              <a:buFont typeface="Arial" panose="020B0604020202020204" pitchFamily="34" charset="0"/>
              <a:buChar char="•"/>
            </a:pPr>
            <a:r>
              <a:rPr lang="en-US" sz="1400" dirty="0"/>
              <a:t>Telephone reassurance</a:t>
            </a:r>
          </a:p>
          <a:p>
            <a:pPr marL="285750" indent="-285750">
              <a:buFont typeface="Arial" panose="020B0604020202020204" pitchFamily="34" charset="0"/>
              <a:buChar char="•"/>
            </a:pPr>
            <a:r>
              <a:rPr lang="en-US" sz="1400" dirty="0"/>
              <a:t>Remote communication and technology</a:t>
            </a:r>
          </a:p>
          <a:p>
            <a:pPr marL="285750" indent="-285750">
              <a:buFont typeface="Arial" panose="020B0604020202020204" pitchFamily="34" charset="0"/>
              <a:buChar char="•"/>
            </a:pPr>
            <a:r>
              <a:rPr lang="en-US" sz="1400" dirty="0"/>
              <a:t>Caregiver Services</a:t>
            </a:r>
          </a:p>
          <a:p>
            <a:pPr marL="285750" indent="-285750">
              <a:buFont typeface="Arial" panose="020B0604020202020204" pitchFamily="34" charset="0"/>
              <a:buChar char="•"/>
            </a:pPr>
            <a:r>
              <a:rPr lang="en-US" sz="1400" dirty="0"/>
              <a:t>Volunteer recruiting</a:t>
            </a:r>
          </a:p>
        </p:txBody>
      </p:sp>
      <p:sp>
        <p:nvSpPr>
          <p:cNvPr id="3" name="Rectangle 2">
            <a:extLst>
              <a:ext uri="{FF2B5EF4-FFF2-40B4-BE49-F238E27FC236}">
                <a16:creationId xmlns:a16="http://schemas.microsoft.com/office/drawing/2014/main" id="{ECA82289-544C-4810-AAFC-3A2A2552AF54}"/>
              </a:ext>
            </a:extLst>
          </p:cNvPr>
          <p:cNvSpPr/>
          <p:nvPr/>
        </p:nvSpPr>
        <p:spPr>
          <a:xfrm>
            <a:off x="914399" y="2719051"/>
            <a:ext cx="5526158" cy="1200329"/>
          </a:xfrm>
          <a:prstGeom prst="rect">
            <a:avLst/>
          </a:prstGeom>
        </p:spPr>
        <p:txBody>
          <a:bodyPr wrap="square">
            <a:spAutoFit/>
          </a:bodyPr>
          <a:lstStyle/>
          <a:p>
            <a:r>
              <a:rPr lang="en-US" sz="1600" b="1" dirty="0"/>
              <a:t>PSA 02 - Northeastern Illinois AAA – Lombard</a:t>
            </a:r>
          </a:p>
          <a:p>
            <a:pPr marL="285750" indent="-285750">
              <a:buFont typeface="Arial" panose="020B0604020202020204" pitchFamily="34" charset="0"/>
              <a:buChar char="•"/>
            </a:pPr>
            <a:r>
              <a:rPr lang="en-US" sz="1400" dirty="0"/>
              <a:t>Breakfast collaboratives with community partners</a:t>
            </a:r>
          </a:p>
          <a:p>
            <a:pPr marL="285750" indent="-285750">
              <a:buFont typeface="Arial" panose="020B0604020202020204" pitchFamily="34" charset="0"/>
              <a:buChar char="•"/>
            </a:pPr>
            <a:r>
              <a:rPr lang="en-US" sz="1400" dirty="0"/>
              <a:t>Friendly Visitor</a:t>
            </a:r>
          </a:p>
          <a:p>
            <a:pPr marL="285750" indent="-285750">
              <a:buFont typeface="Arial" panose="020B0604020202020204" pitchFamily="34" charset="0"/>
              <a:buChar char="•"/>
            </a:pPr>
            <a:r>
              <a:rPr lang="en-US" sz="1400" dirty="0"/>
              <a:t>Telephone Reassurance</a:t>
            </a:r>
          </a:p>
          <a:p>
            <a:pPr marL="285750" indent="-285750">
              <a:buFont typeface="Arial" panose="020B0604020202020204" pitchFamily="34" charset="0"/>
              <a:buChar char="•"/>
            </a:pPr>
            <a:r>
              <a:rPr lang="en-US" sz="1400" dirty="0"/>
              <a:t>RSVP Collaborative</a:t>
            </a:r>
            <a:endParaRPr lang="en-US" dirty="0"/>
          </a:p>
        </p:txBody>
      </p:sp>
      <p:sp>
        <p:nvSpPr>
          <p:cNvPr id="4" name="Rectangle 3">
            <a:extLst>
              <a:ext uri="{FF2B5EF4-FFF2-40B4-BE49-F238E27FC236}">
                <a16:creationId xmlns:a16="http://schemas.microsoft.com/office/drawing/2014/main" id="{F086DF34-A45C-45C2-918F-3CC5A9BAA689}"/>
              </a:ext>
            </a:extLst>
          </p:cNvPr>
          <p:cNvSpPr/>
          <p:nvPr/>
        </p:nvSpPr>
        <p:spPr>
          <a:xfrm>
            <a:off x="914399" y="4359924"/>
            <a:ext cx="4277620" cy="1846659"/>
          </a:xfrm>
          <a:prstGeom prst="rect">
            <a:avLst/>
          </a:prstGeom>
        </p:spPr>
        <p:txBody>
          <a:bodyPr wrap="square">
            <a:spAutoFit/>
          </a:bodyPr>
          <a:lstStyle/>
          <a:p>
            <a:r>
              <a:rPr lang="en-US" sz="1600" b="1" dirty="0"/>
              <a:t>PSA 03 - Western Illinois AAA - Rock Island</a:t>
            </a:r>
          </a:p>
          <a:p>
            <a:pPr marL="285750" indent="-285750">
              <a:buFont typeface="Arial" panose="020B0604020202020204" pitchFamily="34" charset="0"/>
              <a:buChar char="•"/>
            </a:pPr>
            <a:r>
              <a:rPr lang="en-US" sz="1400" dirty="0"/>
              <a:t>Expand Matter of Balance program</a:t>
            </a:r>
          </a:p>
          <a:p>
            <a:pPr marL="285750" indent="-285750">
              <a:buFont typeface="Arial" panose="020B0604020202020204" pitchFamily="34" charset="0"/>
              <a:buChar char="•"/>
            </a:pPr>
            <a:r>
              <a:rPr lang="en-US" sz="1400" dirty="0"/>
              <a:t>Living and Learning Workshops</a:t>
            </a:r>
          </a:p>
          <a:p>
            <a:pPr marL="285750" indent="-285750">
              <a:buFont typeface="Arial" panose="020B0604020202020204" pitchFamily="34" charset="0"/>
              <a:buChar char="•"/>
            </a:pPr>
            <a:r>
              <a:rPr lang="en-US" sz="1400" dirty="0"/>
              <a:t>Telephone Reassurance</a:t>
            </a:r>
          </a:p>
          <a:p>
            <a:pPr marL="285750" indent="-285750">
              <a:buFont typeface="Arial" panose="020B0604020202020204" pitchFamily="34" charset="0"/>
              <a:buChar char="•"/>
            </a:pPr>
            <a:r>
              <a:rPr lang="en-US" sz="1400" dirty="0"/>
              <a:t>Collaboration with HDM providers </a:t>
            </a:r>
          </a:p>
          <a:p>
            <a:pPr marL="285750" indent="-285750">
              <a:buFont typeface="Arial" panose="020B0604020202020204" pitchFamily="34" charset="0"/>
              <a:buChar char="•"/>
            </a:pPr>
            <a:r>
              <a:rPr lang="en-US" sz="1400" dirty="0"/>
              <a:t>Activities such as </a:t>
            </a:r>
            <a:r>
              <a:rPr lang="en-US" sz="1400" dirty="0" err="1"/>
              <a:t>Agetastic</a:t>
            </a:r>
            <a:r>
              <a:rPr lang="en-US" sz="1400" dirty="0"/>
              <a:t> games at Congregate Meal sites</a:t>
            </a:r>
          </a:p>
          <a:p>
            <a:pPr marL="285750" indent="-285750">
              <a:buFont typeface="Arial" panose="020B0604020202020204" pitchFamily="34" charset="0"/>
              <a:buChar char="•"/>
            </a:pPr>
            <a:r>
              <a:rPr lang="en-US" sz="1400" dirty="0"/>
              <a:t>Transportation</a:t>
            </a:r>
            <a:endParaRPr lang="en-US" sz="1600" dirty="0"/>
          </a:p>
        </p:txBody>
      </p:sp>
    </p:spTree>
    <p:extLst>
      <p:ext uri="{BB962C8B-B14F-4D97-AF65-F5344CB8AC3E}">
        <p14:creationId xmlns:p14="http://schemas.microsoft.com/office/powerpoint/2010/main" val="314610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map&#10;&#10;Description generated with high confidence">
            <a:extLst>
              <a:ext uri="{FF2B5EF4-FFF2-40B4-BE49-F238E27FC236}">
                <a16:creationId xmlns:a16="http://schemas.microsoft.com/office/drawing/2014/main" id="{C1C9659F-BBD0-467E-968B-D08A9A3B6353}"/>
              </a:ext>
            </a:extLst>
          </p:cNvPr>
          <p:cNvPicPr>
            <a:picLocks noChangeAspect="1"/>
          </p:cNvPicPr>
          <p:nvPr/>
        </p:nvPicPr>
        <p:blipFill>
          <a:blip r:embed="rId3"/>
          <a:stretch>
            <a:fillRect/>
          </a:stretch>
        </p:blipFill>
        <p:spPr>
          <a:xfrm>
            <a:off x="7378811" y="480771"/>
            <a:ext cx="3248218" cy="5510371"/>
          </a:xfrm>
          <a:prstGeom prst="rect">
            <a:avLst/>
          </a:prstGeom>
        </p:spPr>
      </p:pic>
      <p:sp>
        <p:nvSpPr>
          <p:cNvPr id="2" name="Rectangle 1">
            <a:extLst>
              <a:ext uri="{FF2B5EF4-FFF2-40B4-BE49-F238E27FC236}">
                <a16:creationId xmlns:a16="http://schemas.microsoft.com/office/drawing/2014/main" id="{CA98CE25-9C84-4800-A511-5BCC5EF0D0CF}"/>
              </a:ext>
            </a:extLst>
          </p:cNvPr>
          <p:cNvSpPr/>
          <p:nvPr/>
        </p:nvSpPr>
        <p:spPr>
          <a:xfrm>
            <a:off x="1352385" y="2786600"/>
            <a:ext cx="4405023" cy="1446550"/>
          </a:xfrm>
          <a:prstGeom prst="rect">
            <a:avLst/>
          </a:prstGeom>
        </p:spPr>
        <p:txBody>
          <a:bodyPr wrap="square">
            <a:spAutoFit/>
          </a:bodyPr>
          <a:lstStyle/>
          <a:p>
            <a:r>
              <a:rPr lang="en-US" sz="1600" b="1" dirty="0">
                <a:solidFill>
                  <a:srgbClr val="000000"/>
                </a:solidFill>
              </a:rPr>
              <a:t>PSA 05 - East Central Illinois AAA – Bloomington</a:t>
            </a:r>
          </a:p>
          <a:p>
            <a:pPr marL="285750" indent="-285750">
              <a:buFont typeface="Arial" panose="020B0604020202020204" pitchFamily="34" charset="0"/>
              <a:buChar char="•"/>
            </a:pPr>
            <a:r>
              <a:rPr lang="en-US" sz="1600" dirty="0">
                <a:solidFill>
                  <a:srgbClr val="000000"/>
                </a:solidFill>
              </a:rPr>
              <a:t> </a:t>
            </a:r>
            <a:r>
              <a:rPr lang="en-US" sz="1400" dirty="0"/>
              <a:t>Friendly visitor</a:t>
            </a:r>
          </a:p>
          <a:p>
            <a:pPr marL="285750" indent="-285750">
              <a:buFont typeface="Arial" panose="020B0604020202020204" pitchFamily="34" charset="0"/>
              <a:buChar char="•"/>
            </a:pPr>
            <a:r>
              <a:rPr lang="en-US" sz="1400" dirty="0"/>
              <a:t>Telephone reassurance</a:t>
            </a:r>
          </a:p>
          <a:p>
            <a:pPr marL="285750" indent="-285750">
              <a:buFont typeface="Arial" panose="020B0604020202020204" pitchFamily="34" charset="0"/>
              <a:buChar char="•"/>
            </a:pPr>
            <a:r>
              <a:rPr lang="en-US" sz="1400" dirty="0"/>
              <a:t>Remote communication and technology</a:t>
            </a:r>
          </a:p>
          <a:p>
            <a:pPr marL="285750" indent="-285750">
              <a:buFont typeface="Arial" panose="020B0604020202020204" pitchFamily="34" charset="0"/>
              <a:buChar char="•"/>
            </a:pPr>
            <a:r>
              <a:rPr lang="en-US" sz="1400" dirty="0"/>
              <a:t>Caregiver Services</a:t>
            </a:r>
          </a:p>
          <a:p>
            <a:pPr marL="285750" indent="-285750">
              <a:buFont typeface="Arial" panose="020B0604020202020204" pitchFamily="34" charset="0"/>
              <a:buChar char="•"/>
            </a:pPr>
            <a:r>
              <a:rPr lang="en-US" sz="1400" dirty="0"/>
              <a:t>Volunteer recruiting</a:t>
            </a:r>
          </a:p>
        </p:txBody>
      </p:sp>
      <p:sp>
        <p:nvSpPr>
          <p:cNvPr id="7" name="Rectangle 6">
            <a:extLst>
              <a:ext uri="{FF2B5EF4-FFF2-40B4-BE49-F238E27FC236}">
                <a16:creationId xmlns:a16="http://schemas.microsoft.com/office/drawing/2014/main" id="{2EF3330C-5B90-4EC0-9799-C9AA8AABE584}"/>
              </a:ext>
            </a:extLst>
          </p:cNvPr>
          <p:cNvSpPr/>
          <p:nvPr/>
        </p:nvSpPr>
        <p:spPr>
          <a:xfrm>
            <a:off x="1352385" y="4710203"/>
            <a:ext cx="4405023" cy="1200329"/>
          </a:xfrm>
          <a:prstGeom prst="rect">
            <a:avLst/>
          </a:prstGeom>
        </p:spPr>
        <p:txBody>
          <a:bodyPr wrap="square">
            <a:spAutoFit/>
          </a:bodyPr>
          <a:lstStyle/>
          <a:p>
            <a:r>
              <a:rPr lang="en-US" sz="1600" b="1" dirty="0"/>
              <a:t>PSA 06 - West Central Illinois AAA – Quincy</a:t>
            </a:r>
          </a:p>
          <a:p>
            <a:pPr marL="285750" indent="-285750">
              <a:buFont typeface="Arial" panose="020B0604020202020204" pitchFamily="34" charset="0"/>
              <a:buChar char="•"/>
            </a:pPr>
            <a:r>
              <a:rPr lang="en-US" sz="1400" dirty="0"/>
              <a:t>Collaboration with HDM providers</a:t>
            </a:r>
          </a:p>
          <a:p>
            <a:pPr marL="285750" indent="-285750">
              <a:buFont typeface="Arial" panose="020B0604020202020204" pitchFamily="34" charset="0"/>
              <a:buChar char="•"/>
            </a:pPr>
            <a:r>
              <a:rPr lang="en-US" sz="1400" dirty="0"/>
              <a:t>Friendly Visitor</a:t>
            </a:r>
          </a:p>
          <a:p>
            <a:pPr marL="285750" indent="-285750">
              <a:buFont typeface="Arial" panose="020B0604020202020204" pitchFamily="34" charset="0"/>
              <a:buChar char="•"/>
            </a:pPr>
            <a:r>
              <a:rPr lang="en-US" sz="1400" dirty="0"/>
              <a:t>Collaborate with RSVP</a:t>
            </a:r>
          </a:p>
          <a:p>
            <a:pPr marL="285750" indent="-285750">
              <a:buFont typeface="Arial" panose="020B0604020202020204" pitchFamily="34" charset="0"/>
              <a:buChar char="•"/>
            </a:pPr>
            <a:r>
              <a:rPr lang="en-US" sz="1400" dirty="0"/>
              <a:t>Scheduled activities</a:t>
            </a:r>
            <a:endParaRPr lang="en-US" sz="1600" dirty="0"/>
          </a:p>
        </p:txBody>
      </p:sp>
      <p:sp>
        <p:nvSpPr>
          <p:cNvPr id="8" name="Rectangle 7">
            <a:extLst>
              <a:ext uri="{FF2B5EF4-FFF2-40B4-BE49-F238E27FC236}">
                <a16:creationId xmlns:a16="http://schemas.microsoft.com/office/drawing/2014/main" id="{146DB68A-A13E-4A09-B534-2F74BAB02772}"/>
              </a:ext>
            </a:extLst>
          </p:cNvPr>
          <p:cNvSpPr/>
          <p:nvPr/>
        </p:nvSpPr>
        <p:spPr>
          <a:xfrm>
            <a:off x="1352385" y="347740"/>
            <a:ext cx="4847463" cy="2523768"/>
          </a:xfrm>
          <a:prstGeom prst="rect">
            <a:avLst/>
          </a:prstGeom>
        </p:spPr>
        <p:txBody>
          <a:bodyPr wrap="square">
            <a:spAutoFit/>
          </a:bodyPr>
          <a:lstStyle/>
          <a:p>
            <a:r>
              <a:rPr lang="en-US" sz="1600" b="1" dirty="0"/>
              <a:t>PSA 04 - Central Illinois AAA – Peoria</a:t>
            </a:r>
          </a:p>
          <a:p>
            <a:pPr marL="285750" indent="-285750">
              <a:buFont typeface="Arial" panose="020B0604020202020204" pitchFamily="34" charset="0"/>
              <a:buChar char="•"/>
            </a:pPr>
            <a:r>
              <a:rPr lang="en-US" sz="1400" dirty="0"/>
              <a:t>Initiatives with HDM and Congregate Meal providers</a:t>
            </a:r>
          </a:p>
          <a:p>
            <a:pPr marL="285750" indent="-285750">
              <a:buFont typeface="Arial" panose="020B0604020202020204" pitchFamily="34" charset="0"/>
              <a:buChar char="•"/>
            </a:pPr>
            <a:r>
              <a:rPr lang="en-US" sz="1400" dirty="0"/>
              <a:t>Transportation</a:t>
            </a:r>
          </a:p>
          <a:p>
            <a:pPr marL="285750" indent="-285750">
              <a:buFont typeface="Arial" panose="020B0604020202020204" pitchFamily="34" charset="0"/>
              <a:buChar char="•"/>
            </a:pPr>
            <a:r>
              <a:rPr lang="en-US" sz="1400" dirty="0"/>
              <a:t>Friendly Visitor</a:t>
            </a:r>
          </a:p>
          <a:p>
            <a:pPr marL="285750" indent="-285750">
              <a:buFont typeface="Arial" panose="020B0604020202020204" pitchFamily="34" charset="0"/>
              <a:buChar char="•"/>
            </a:pPr>
            <a:r>
              <a:rPr lang="en-US" sz="1400" dirty="0"/>
              <a:t>Telephone Reassurance</a:t>
            </a:r>
          </a:p>
          <a:p>
            <a:pPr marL="285750" indent="-285750">
              <a:buFont typeface="Arial" panose="020B0604020202020204" pitchFamily="34" charset="0"/>
              <a:buChar char="•"/>
            </a:pPr>
            <a:r>
              <a:rPr lang="en-US" sz="1400" dirty="0"/>
              <a:t>Expand CDSM and Matter of Balance</a:t>
            </a:r>
          </a:p>
          <a:p>
            <a:pPr marL="285750" indent="-285750">
              <a:buFont typeface="Arial" panose="020B0604020202020204" pitchFamily="34" charset="0"/>
              <a:buChar char="•"/>
            </a:pPr>
            <a:r>
              <a:rPr lang="en-US" sz="1400" dirty="0"/>
              <a:t>Intergenerational Activities (Back to School picnic, Celebrating Generations, Grandparents Raising Grandchildren holiday parties)</a:t>
            </a:r>
          </a:p>
          <a:p>
            <a:endParaRPr lang="en-US" sz="1600" b="1" dirty="0"/>
          </a:p>
          <a:p>
            <a:endParaRPr lang="en-US" sz="1400" dirty="0"/>
          </a:p>
        </p:txBody>
      </p:sp>
    </p:spTree>
    <p:extLst>
      <p:ext uri="{BB962C8B-B14F-4D97-AF65-F5344CB8AC3E}">
        <p14:creationId xmlns:p14="http://schemas.microsoft.com/office/powerpoint/2010/main" val="320114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map&#10;&#10;Description generated with high confidence">
            <a:extLst>
              <a:ext uri="{FF2B5EF4-FFF2-40B4-BE49-F238E27FC236}">
                <a16:creationId xmlns:a16="http://schemas.microsoft.com/office/drawing/2014/main" id="{C1C9659F-BBD0-467E-968B-D08A9A3B6353}"/>
              </a:ext>
            </a:extLst>
          </p:cNvPr>
          <p:cNvPicPr>
            <a:picLocks noChangeAspect="1"/>
          </p:cNvPicPr>
          <p:nvPr/>
        </p:nvPicPr>
        <p:blipFill>
          <a:blip r:embed="rId3"/>
          <a:stretch>
            <a:fillRect/>
          </a:stretch>
        </p:blipFill>
        <p:spPr>
          <a:xfrm>
            <a:off x="6790415" y="227732"/>
            <a:ext cx="3713259" cy="6299280"/>
          </a:xfrm>
          <a:prstGeom prst="rect">
            <a:avLst/>
          </a:prstGeom>
        </p:spPr>
      </p:pic>
      <p:sp>
        <p:nvSpPr>
          <p:cNvPr id="2" name="Rectangle 1">
            <a:extLst>
              <a:ext uri="{FF2B5EF4-FFF2-40B4-BE49-F238E27FC236}">
                <a16:creationId xmlns:a16="http://schemas.microsoft.com/office/drawing/2014/main" id="{CA98CE25-9C84-4800-A511-5BCC5EF0D0CF}"/>
              </a:ext>
            </a:extLst>
          </p:cNvPr>
          <p:cNvSpPr/>
          <p:nvPr/>
        </p:nvSpPr>
        <p:spPr>
          <a:xfrm>
            <a:off x="1099268" y="3827798"/>
            <a:ext cx="4060466" cy="1446550"/>
          </a:xfrm>
          <a:prstGeom prst="rect">
            <a:avLst/>
          </a:prstGeom>
        </p:spPr>
        <p:txBody>
          <a:bodyPr wrap="square">
            <a:spAutoFit/>
          </a:bodyPr>
          <a:lstStyle/>
          <a:p>
            <a:r>
              <a:rPr lang="en-US" sz="1600" b="1" dirty="0"/>
              <a:t>PSA 09 - Midland AAA - Centralia</a:t>
            </a:r>
          </a:p>
          <a:p>
            <a:pPr marL="285750" indent="-285750">
              <a:buFont typeface="Arial" panose="020B0604020202020204" pitchFamily="34" charset="0"/>
              <a:buChar char="•"/>
            </a:pPr>
            <a:r>
              <a:rPr lang="en-US" sz="1600" dirty="0">
                <a:solidFill>
                  <a:srgbClr val="000000"/>
                </a:solidFill>
              </a:rPr>
              <a:t> </a:t>
            </a:r>
            <a:r>
              <a:rPr lang="en-US" sz="1400" dirty="0"/>
              <a:t>Friendly visitor</a:t>
            </a:r>
          </a:p>
          <a:p>
            <a:pPr marL="285750" indent="-285750">
              <a:buFont typeface="Arial" panose="020B0604020202020204" pitchFamily="34" charset="0"/>
              <a:buChar char="•"/>
            </a:pPr>
            <a:r>
              <a:rPr lang="en-US" sz="1400" dirty="0"/>
              <a:t>Telephone reassurance</a:t>
            </a:r>
          </a:p>
          <a:p>
            <a:pPr marL="285750" indent="-285750">
              <a:buFont typeface="Arial" panose="020B0604020202020204" pitchFamily="34" charset="0"/>
              <a:buChar char="•"/>
            </a:pPr>
            <a:r>
              <a:rPr lang="en-US" sz="1400" dirty="0"/>
              <a:t>Remote communication and technology</a:t>
            </a:r>
          </a:p>
          <a:p>
            <a:pPr marL="285750" indent="-285750">
              <a:buFont typeface="Arial" panose="020B0604020202020204" pitchFamily="34" charset="0"/>
              <a:buChar char="•"/>
            </a:pPr>
            <a:r>
              <a:rPr lang="en-US" sz="1400" dirty="0"/>
              <a:t>Caregiver Services</a:t>
            </a:r>
          </a:p>
          <a:p>
            <a:pPr marL="285750" indent="-285750">
              <a:buFont typeface="Arial" panose="020B0604020202020204" pitchFamily="34" charset="0"/>
              <a:buChar char="•"/>
            </a:pPr>
            <a:r>
              <a:rPr lang="en-US" sz="1400" dirty="0"/>
              <a:t>Volunteer recruiting</a:t>
            </a:r>
          </a:p>
        </p:txBody>
      </p:sp>
      <p:sp>
        <p:nvSpPr>
          <p:cNvPr id="7" name="Rectangle 6">
            <a:extLst>
              <a:ext uri="{FF2B5EF4-FFF2-40B4-BE49-F238E27FC236}">
                <a16:creationId xmlns:a16="http://schemas.microsoft.com/office/drawing/2014/main" id="{2EF3330C-5B90-4EC0-9799-C9AA8AABE584}"/>
              </a:ext>
            </a:extLst>
          </p:cNvPr>
          <p:cNvSpPr/>
          <p:nvPr/>
        </p:nvSpPr>
        <p:spPr>
          <a:xfrm>
            <a:off x="1099268" y="5427581"/>
            <a:ext cx="4706327" cy="1231106"/>
          </a:xfrm>
          <a:prstGeom prst="rect">
            <a:avLst/>
          </a:prstGeom>
        </p:spPr>
        <p:txBody>
          <a:bodyPr wrap="square">
            <a:spAutoFit/>
          </a:bodyPr>
          <a:lstStyle/>
          <a:p>
            <a:r>
              <a:rPr lang="en-US" sz="1600" b="1" dirty="0">
                <a:solidFill>
                  <a:srgbClr val="000000"/>
                </a:solidFill>
              </a:rPr>
              <a:t>PSA 10 - Southeastern Illinois AAA, Inc. - </a:t>
            </a:r>
            <a:r>
              <a:rPr lang="en-US" sz="1600" dirty="0">
                <a:solidFill>
                  <a:srgbClr val="000000"/>
                </a:solidFill>
              </a:rPr>
              <a:t>Mt. Carmel</a:t>
            </a:r>
          </a:p>
          <a:p>
            <a:pPr marL="285750" indent="-285750">
              <a:buFont typeface="Arial" panose="020B0604020202020204" pitchFamily="34" charset="0"/>
              <a:buChar char="•"/>
            </a:pPr>
            <a:r>
              <a:rPr lang="en-US" sz="1400" dirty="0"/>
              <a:t>Collaboration with HDM providers</a:t>
            </a:r>
          </a:p>
          <a:p>
            <a:pPr marL="285750" indent="-285750">
              <a:buFont typeface="Arial" panose="020B0604020202020204" pitchFamily="34" charset="0"/>
              <a:buChar char="•"/>
            </a:pPr>
            <a:r>
              <a:rPr lang="en-US" sz="1400" dirty="0"/>
              <a:t>Friendly Visitor</a:t>
            </a:r>
          </a:p>
          <a:p>
            <a:pPr marL="285750" indent="-285750">
              <a:buFont typeface="Arial" panose="020B0604020202020204" pitchFamily="34" charset="0"/>
              <a:buChar char="•"/>
            </a:pPr>
            <a:r>
              <a:rPr lang="en-US" sz="1400" dirty="0"/>
              <a:t>Collaborate with RSVP</a:t>
            </a:r>
          </a:p>
          <a:p>
            <a:pPr marL="285750" indent="-285750">
              <a:buFont typeface="Arial" panose="020B0604020202020204" pitchFamily="34" charset="0"/>
              <a:buChar char="•"/>
            </a:pPr>
            <a:r>
              <a:rPr lang="en-US" sz="1400" dirty="0"/>
              <a:t>Scheduled activities</a:t>
            </a:r>
            <a:endParaRPr lang="en-US" sz="1600" dirty="0"/>
          </a:p>
        </p:txBody>
      </p:sp>
      <p:sp>
        <p:nvSpPr>
          <p:cNvPr id="8" name="Rectangle 7">
            <a:extLst>
              <a:ext uri="{FF2B5EF4-FFF2-40B4-BE49-F238E27FC236}">
                <a16:creationId xmlns:a16="http://schemas.microsoft.com/office/drawing/2014/main" id="{328FC9E4-26F7-4E7F-B034-4386BADBFF58}"/>
              </a:ext>
            </a:extLst>
          </p:cNvPr>
          <p:cNvSpPr/>
          <p:nvPr/>
        </p:nvSpPr>
        <p:spPr>
          <a:xfrm>
            <a:off x="1099268" y="1754041"/>
            <a:ext cx="4428694" cy="1877437"/>
          </a:xfrm>
          <a:prstGeom prst="rect">
            <a:avLst/>
          </a:prstGeom>
        </p:spPr>
        <p:txBody>
          <a:bodyPr wrap="square">
            <a:spAutoFit/>
          </a:bodyPr>
          <a:lstStyle/>
          <a:p>
            <a:r>
              <a:rPr lang="en-US" sz="1600" b="1" dirty="0"/>
              <a:t>PSA 08 - AgeSmart Community Resources - O’Fallon</a:t>
            </a:r>
          </a:p>
          <a:p>
            <a:pPr marL="285750" indent="-285750">
              <a:buFont typeface="Arial" panose="020B0604020202020204" pitchFamily="34" charset="0"/>
              <a:buChar char="•"/>
            </a:pPr>
            <a:r>
              <a:rPr lang="en-US" sz="1400" dirty="0"/>
              <a:t>Experience First /Senior Skip Day (Greenville College and nutrition providers) Intergenerational Connection</a:t>
            </a:r>
          </a:p>
          <a:p>
            <a:pPr marL="285750" indent="-285750">
              <a:buFont typeface="Arial" panose="020B0604020202020204" pitchFamily="34" charset="0"/>
              <a:buChar char="•"/>
            </a:pPr>
            <a:r>
              <a:rPr lang="en-US" sz="1400" dirty="0"/>
              <a:t>Music Performance Trust Fund/</a:t>
            </a:r>
            <a:r>
              <a:rPr lang="en-US" sz="1400" dirty="0" err="1"/>
              <a:t>MusicianFest</a:t>
            </a:r>
            <a:endParaRPr lang="en-US" sz="1400" dirty="0"/>
          </a:p>
          <a:p>
            <a:pPr marL="285750" indent="-285750">
              <a:buFont typeface="Arial" panose="020B0604020202020204" pitchFamily="34" charset="0"/>
              <a:buChar char="•"/>
            </a:pPr>
            <a:r>
              <a:rPr lang="en-US" sz="1400" dirty="0"/>
              <a:t>Telephone Reassurance</a:t>
            </a:r>
          </a:p>
          <a:p>
            <a:pPr marL="285750" indent="-285750">
              <a:buFont typeface="Arial" panose="020B0604020202020204" pitchFamily="34" charset="0"/>
              <a:buChar char="•"/>
            </a:pPr>
            <a:r>
              <a:rPr lang="en-US" sz="1400" dirty="0"/>
              <a:t>Senior Center Without Walls</a:t>
            </a:r>
          </a:p>
          <a:p>
            <a:pPr marL="285750" indent="-285750">
              <a:buFont typeface="Arial" panose="020B0604020202020204" pitchFamily="34" charset="0"/>
              <a:buChar char="•"/>
            </a:pPr>
            <a:r>
              <a:rPr lang="en-US" sz="1400" dirty="0"/>
              <a:t>Brighten the Block</a:t>
            </a:r>
          </a:p>
        </p:txBody>
      </p:sp>
      <p:sp>
        <p:nvSpPr>
          <p:cNvPr id="9" name="Rectangle 8">
            <a:extLst>
              <a:ext uri="{FF2B5EF4-FFF2-40B4-BE49-F238E27FC236}">
                <a16:creationId xmlns:a16="http://schemas.microsoft.com/office/drawing/2014/main" id="{E4EE5109-ACD7-45DF-A0D0-558D6DED98C6}"/>
              </a:ext>
            </a:extLst>
          </p:cNvPr>
          <p:cNvSpPr/>
          <p:nvPr/>
        </p:nvSpPr>
        <p:spPr>
          <a:xfrm>
            <a:off x="1154928" y="213854"/>
            <a:ext cx="4317375" cy="1415772"/>
          </a:xfrm>
          <a:prstGeom prst="rect">
            <a:avLst/>
          </a:prstGeom>
        </p:spPr>
        <p:txBody>
          <a:bodyPr wrap="square">
            <a:spAutoFit/>
          </a:bodyPr>
          <a:lstStyle/>
          <a:p>
            <a:r>
              <a:rPr lang="en-US" sz="1600" b="1" dirty="0"/>
              <a:t>PSA 07 - AAA for </a:t>
            </a:r>
            <a:r>
              <a:rPr lang="en-US" sz="1600" b="1" dirty="0" err="1"/>
              <a:t>Lincolnland</a:t>
            </a:r>
            <a:r>
              <a:rPr lang="en-US" sz="1600" b="1" dirty="0"/>
              <a:t>, Inc. - Springfield</a:t>
            </a:r>
          </a:p>
          <a:p>
            <a:pPr marL="285750" indent="-285750">
              <a:buFont typeface="Arial" panose="020B0604020202020204" pitchFamily="34" charset="0"/>
              <a:buChar char="•"/>
            </a:pPr>
            <a:r>
              <a:rPr lang="en-US" sz="1400" dirty="0"/>
              <a:t>Aging Mastery Program</a:t>
            </a:r>
          </a:p>
          <a:p>
            <a:pPr marL="285750" indent="-285750">
              <a:buFont typeface="Arial" panose="020B0604020202020204" pitchFamily="34" charset="0"/>
              <a:buChar char="•"/>
            </a:pPr>
            <a:r>
              <a:rPr lang="en-US" sz="1400" dirty="0"/>
              <a:t>Social Isolation Task Force</a:t>
            </a:r>
          </a:p>
          <a:p>
            <a:pPr marL="285750" indent="-285750">
              <a:buFont typeface="Arial" panose="020B0604020202020204" pitchFamily="34" charset="0"/>
              <a:buChar char="•"/>
            </a:pPr>
            <a:r>
              <a:rPr lang="en-US" sz="1400" dirty="0"/>
              <a:t>RSVP Wellness Checks</a:t>
            </a:r>
          </a:p>
          <a:p>
            <a:pPr marL="285750" indent="-285750">
              <a:buFont typeface="Arial" panose="020B0604020202020204" pitchFamily="34" charset="0"/>
              <a:buChar char="•"/>
            </a:pPr>
            <a:r>
              <a:rPr lang="en-US" sz="1400" dirty="0"/>
              <a:t>Friendly visit/phone calls</a:t>
            </a:r>
          </a:p>
          <a:p>
            <a:pPr marL="285750" indent="-285750">
              <a:buFont typeface="Arial" panose="020B0604020202020204" pitchFamily="34" charset="0"/>
              <a:buChar char="•"/>
            </a:pPr>
            <a:r>
              <a:rPr lang="en-US" sz="1400" dirty="0"/>
              <a:t>Transportation</a:t>
            </a:r>
            <a:endParaRPr lang="en-US" sz="1600" dirty="0"/>
          </a:p>
        </p:txBody>
      </p:sp>
    </p:spTree>
    <p:extLst>
      <p:ext uri="{BB962C8B-B14F-4D97-AF65-F5344CB8AC3E}">
        <p14:creationId xmlns:p14="http://schemas.microsoft.com/office/powerpoint/2010/main" val="109466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arn(inVertical)">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map&#10;&#10;Description generated with high confidence">
            <a:extLst>
              <a:ext uri="{FF2B5EF4-FFF2-40B4-BE49-F238E27FC236}">
                <a16:creationId xmlns:a16="http://schemas.microsoft.com/office/drawing/2014/main" id="{C1C9659F-BBD0-467E-968B-D08A9A3B6353}"/>
              </a:ext>
            </a:extLst>
          </p:cNvPr>
          <p:cNvPicPr>
            <a:picLocks noChangeAspect="1"/>
          </p:cNvPicPr>
          <p:nvPr/>
        </p:nvPicPr>
        <p:blipFill>
          <a:blip r:embed="rId3"/>
          <a:stretch>
            <a:fillRect/>
          </a:stretch>
        </p:blipFill>
        <p:spPr>
          <a:xfrm>
            <a:off x="6790415" y="227732"/>
            <a:ext cx="3713259" cy="6299280"/>
          </a:xfrm>
          <a:prstGeom prst="rect">
            <a:avLst/>
          </a:prstGeom>
        </p:spPr>
      </p:pic>
      <p:sp>
        <p:nvSpPr>
          <p:cNvPr id="4" name="Rectangle 3">
            <a:extLst>
              <a:ext uri="{FF2B5EF4-FFF2-40B4-BE49-F238E27FC236}">
                <a16:creationId xmlns:a16="http://schemas.microsoft.com/office/drawing/2014/main" id="{F086DF34-A45C-45C2-918F-3CC5A9BAA689}"/>
              </a:ext>
            </a:extLst>
          </p:cNvPr>
          <p:cNvSpPr/>
          <p:nvPr/>
        </p:nvSpPr>
        <p:spPr>
          <a:xfrm>
            <a:off x="1688326" y="4599147"/>
            <a:ext cx="4942878" cy="1631216"/>
          </a:xfrm>
          <a:prstGeom prst="rect">
            <a:avLst/>
          </a:prstGeom>
        </p:spPr>
        <p:txBody>
          <a:bodyPr wrap="square">
            <a:spAutoFit/>
          </a:bodyPr>
          <a:lstStyle/>
          <a:p>
            <a:r>
              <a:rPr lang="en-US" sz="1600" b="1" dirty="0">
                <a:solidFill>
                  <a:srgbClr val="000000"/>
                </a:solidFill>
              </a:rPr>
              <a:t>PSA 13 - </a:t>
            </a:r>
            <a:r>
              <a:rPr lang="en-US" sz="1600" b="1" dirty="0" err="1">
                <a:solidFill>
                  <a:srgbClr val="000000"/>
                </a:solidFill>
              </a:rPr>
              <a:t>AgeOptions</a:t>
            </a:r>
            <a:r>
              <a:rPr lang="en-US" sz="1600" b="1" dirty="0">
                <a:solidFill>
                  <a:srgbClr val="000000"/>
                </a:solidFill>
              </a:rPr>
              <a:t>, Inc. - Oak Park</a:t>
            </a:r>
          </a:p>
          <a:p>
            <a:pPr marL="285750" indent="-285750">
              <a:buFont typeface="Arial" panose="020B0604020202020204" pitchFamily="34" charset="0"/>
              <a:buChar char="•"/>
            </a:pPr>
            <a:r>
              <a:rPr lang="en-US" sz="1400" dirty="0"/>
              <a:t>Telephone Reassurance</a:t>
            </a:r>
          </a:p>
          <a:p>
            <a:pPr marL="285750" indent="-285750">
              <a:buFont typeface="Arial" panose="020B0604020202020204" pitchFamily="34" charset="0"/>
              <a:buChar char="•"/>
            </a:pPr>
            <a:r>
              <a:rPr lang="en-US" sz="1400" dirty="0"/>
              <a:t>Friendly Visitor</a:t>
            </a:r>
          </a:p>
          <a:p>
            <a:pPr marL="285750" indent="-285750">
              <a:buFont typeface="Arial" panose="020B0604020202020204" pitchFamily="34" charset="0"/>
              <a:buChar char="•"/>
            </a:pPr>
            <a:r>
              <a:rPr lang="en-US" sz="1400" dirty="0"/>
              <a:t>Healthy Ideas (anti-depression counseling)</a:t>
            </a:r>
          </a:p>
          <a:p>
            <a:pPr marL="285750" indent="-285750">
              <a:buFont typeface="Arial" panose="020B0604020202020204" pitchFamily="34" charset="0"/>
              <a:buChar char="•"/>
            </a:pPr>
            <a:r>
              <a:rPr lang="en-US" sz="1400" dirty="0"/>
              <a:t>Social Media (FB, Twitter and Instagram)</a:t>
            </a:r>
          </a:p>
          <a:p>
            <a:pPr marL="285750" indent="-285750">
              <a:buFont typeface="Arial" panose="020B0604020202020204" pitchFamily="34" charset="0"/>
              <a:buChar char="•"/>
            </a:pPr>
            <a:r>
              <a:rPr lang="en-US" sz="1400" dirty="0"/>
              <a:t>Take Care of Your Health</a:t>
            </a:r>
          </a:p>
          <a:p>
            <a:pPr marL="285750" indent="-285750">
              <a:buFont typeface="Arial" panose="020B0604020202020204" pitchFamily="34" charset="0"/>
              <a:buChar char="•"/>
            </a:pPr>
            <a:r>
              <a:rPr lang="en-US" sz="1400" dirty="0"/>
              <a:t>Utilize RSVP</a:t>
            </a:r>
          </a:p>
        </p:txBody>
      </p:sp>
      <p:sp>
        <p:nvSpPr>
          <p:cNvPr id="9" name="Rectangle 8">
            <a:extLst>
              <a:ext uri="{FF2B5EF4-FFF2-40B4-BE49-F238E27FC236}">
                <a16:creationId xmlns:a16="http://schemas.microsoft.com/office/drawing/2014/main" id="{D2147401-09DC-4DE1-91E7-1ACAF7914364}"/>
              </a:ext>
            </a:extLst>
          </p:cNvPr>
          <p:cNvSpPr/>
          <p:nvPr/>
        </p:nvSpPr>
        <p:spPr>
          <a:xfrm>
            <a:off x="1688326" y="351433"/>
            <a:ext cx="4942878" cy="1631216"/>
          </a:xfrm>
          <a:prstGeom prst="rect">
            <a:avLst/>
          </a:prstGeom>
        </p:spPr>
        <p:txBody>
          <a:bodyPr wrap="square">
            <a:spAutoFit/>
          </a:bodyPr>
          <a:lstStyle/>
          <a:p>
            <a:r>
              <a:rPr lang="en-US" sz="1600" b="1" dirty="0"/>
              <a:t>PSA 11 - Egyptian AAA, Inc. - Carterville</a:t>
            </a:r>
          </a:p>
          <a:p>
            <a:pPr marL="285750" indent="-285750">
              <a:buFont typeface="Arial" panose="020B0604020202020204" pitchFamily="34" charset="0"/>
              <a:buChar char="•"/>
            </a:pPr>
            <a:r>
              <a:rPr lang="en-US" sz="1400" dirty="0"/>
              <a:t>Telephone Reassurance</a:t>
            </a:r>
          </a:p>
          <a:p>
            <a:pPr marL="285750" indent="-285750">
              <a:buFont typeface="Arial" panose="020B0604020202020204" pitchFamily="34" charset="0"/>
              <a:buChar char="•"/>
            </a:pPr>
            <a:r>
              <a:rPr lang="en-US" sz="1400" dirty="0"/>
              <a:t>Friendly Visitor</a:t>
            </a:r>
          </a:p>
          <a:p>
            <a:pPr marL="285750" indent="-285750">
              <a:buFont typeface="Arial" panose="020B0604020202020204" pitchFamily="34" charset="0"/>
              <a:buChar char="•"/>
            </a:pPr>
            <a:r>
              <a:rPr lang="en-US" sz="1400" dirty="0"/>
              <a:t>Healthy Ideas (anti-depression counseling)</a:t>
            </a:r>
          </a:p>
          <a:p>
            <a:pPr marL="285750" indent="-285750">
              <a:buFont typeface="Arial" panose="020B0604020202020204" pitchFamily="34" charset="0"/>
              <a:buChar char="•"/>
            </a:pPr>
            <a:r>
              <a:rPr lang="en-US" sz="1400" dirty="0"/>
              <a:t>Social Media (FB, Twitter and Instagram)</a:t>
            </a:r>
          </a:p>
          <a:p>
            <a:pPr marL="285750" indent="-285750">
              <a:buFont typeface="Arial" panose="020B0604020202020204" pitchFamily="34" charset="0"/>
              <a:buChar char="•"/>
            </a:pPr>
            <a:r>
              <a:rPr lang="en-US" sz="1400" dirty="0"/>
              <a:t>Take Care of Your Health</a:t>
            </a:r>
          </a:p>
          <a:p>
            <a:pPr marL="285750" indent="-285750">
              <a:buFont typeface="Arial" panose="020B0604020202020204" pitchFamily="34" charset="0"/>
              <a:buChar char="•"/>
            </a:pPr>
            <a:r>
              <a:rPr lang="en-US" sz="1400" dirty="0"/>
              <a:t>Utilize RSVP</a:t>
            </a:r>
          </a:p>
        </p:txBody>
      </p:sp>
      <p:sp>
        <p:nvSpPr>
          <p:cNvPr id="3" name="Rectangle 2">
            <a:extLst>
              <a:ext uri="{FF2B5EF4-FFF2-40B4-BE49-F238E27FC236}">
                <a16:creationId xmlns:a16="http://schemas.microsoft.com/office/drawing/2014/main" id="{2635BD40-8EFA-4CC7-BB24-21397629F3A3}"/>
              </a:ext>
            </a:extLst>
          </p:cNvPr>
          <p:cNvSpPr/>
          <p:nvPr/>
        </p:nvSpPr>
        <p:spPr>
          <a:xfrm>
            <a:off x="1688326" y="2318488"/>
            <a:ext cx="4623020" cy="2062103"/>
          </a:xfrm>
          <a:prstGeom prst="rect">
            <a:avLst/>
          </a:prstGeom>
        </p:spPr>
        <p:txBody>
          <a:bodyPr wrap="square">
            <a:spAutoFit/>
          </a:bodyPr>
          <a:lstStyle/>
          <a:p>
            <a:r>
              <a:rPr lang="en-US" sz="1600" b="1" dirty="0"/>
              <a:t>PSA 12 - Senior Services AAA - Chicago Dept. of </a:t>
            </a:r>
          </a:p>
          <a:p>
            <a:r>
              <a:rPr lang="en-US" sz="1600" b="1" dirty="0"/>
              <a:t>Family &amp; Support Services</a:t>
            </a:r>
          </a:p>
          <a:p>
            <a:pPr marL="285750" indent="-285750">
              <a:buFont typeface="Arial" panose="020B0604020202020204" pitchFamily="34" charset="0"/>
              <a:buChar char="•"/>
            </a:pPr>
            <a:r>
              <a:rPr lang="en-US" sz="1600" dirty="0"/>
              <a:t>Chicago Fitness Plus</a:t>
            </a:r>
          </a:p>
          <a:p>
            <a:pPr marL="285750" indent="-285750">
              <a:buFont typeface="Arial" panose="020B0604020202020204" pitchFamily="34" charset="0"/>
              <a:buChar char="•"/>
            </a:pPr>
            <a:r>
              <a:rPr lang="en-US" sz="1600" dirty="0"/>
              <a:t>Collaboration with HDM providers</a:t>
            </a:r>
          </a:p>
          <a:p>
            <a:pPr marL="285750" indent="-285750">
              <a:buFont typeface="Arial" panose="020B0604020202020204" pitchFamily="34" charset="0"/>
              <a:buChar char="•"/>
            </a:pPr>
            <a:r>
              <a:rPr lang="en-US" sz="1600" dirty="0"/>
              <a:t>Senior Centers</a:t>
            </a:r>
          </a:p>
          <a:p>
            <a:pPr marL="285750" indent="-285750">
              <a:buFont typeface="Arial" panose="020B0604020202020204" pitchFamily="34" charset="0"/>
              <a:buChar char="•"/>
            </a:pPr>
            <a:r>
              <a:rPr lang="en-US" sz="1600" dirty="0"/>
              <a:t>Caregiver Support</a:t>
            </a:r>
          </a:p>
          <a:p>
            <a:pPr marL="285750" indent="-285750">
              <a:buFont typeface="Arial" panose="020B0604020202020204" pitchFamily="34" charset="0"/>
              <a:buChar char="•"/>
            </a:pPr>
            <a:r>
              <a:rPr lang="en-US" sz="1600" dirty="0"/>
              <a:t>Crisis Intervention</a:t>
            </a:r>
          </a:p>
          <a:p>
            <a:pPr marL="285750" indent="-285750">
              <a:buFont typeface="Arial" panose="020B0604020202020204" pitchFamily="34" charset="0"/>
              <a:buChar char="•"/>
            </a:pPr>
            <a:r>
              <a:rPr lang="en-US" sz="1600" dirty="0"/>
              <a:t>Remote Communication/Technology</a:t>
            </a:r>
            <a:endParaRPr lang="en-US" sz="1600" b="1" dirty="0"/>
          </a:p>
        </p:txBody>
      </p:sp>
    </p:spTree>
    <p:extLst>
      <p:ext uri="{BB962C8B-B14F-4D97-AF65-F5344CB8AC3E}">
        <p14:creationId xmlns:p14="http://schemas.microsoft.com/office/powerpoint/2010/main" val="408676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3"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E9FEABFF-5424-4B21-B5DF-EBBAD4A6C121}"/>
              </a:ext>
            </a:extLst>
          </p:cNvPr>
          <p:cNvSpPr>
            <a:spLocks noGrp="1"/>
          </p:cNvSpPr>
          <p:nvPr>
            <p:ph type="ctrTitle"/>
          </p:nvPr>
        </p:nvSpPr>
        <p:spPr>
          <a:xfrm>
            <a:off x="546351" y="433547"/>
            <a:ext cx="11139854" cy="930447"/>
          </a:xfrm>
        </p:spPr>
        <p:txBody>
          <a:bodyPr vert="horz" lIns="91440" tIns="45720" rIns="91440" bIns="45720" rtlCol="0" anchor="b">
            <a:normAutofit/>
          </a:bodyPr>
          <a:lstStyle/>
          <a:p>
            <a:r>
              <a:rPr lang="en-US" sz="3800" b="1" dirty="0">
                <a:solidFill>
                  <a:srgbClr val="FFFFFF"/>
                </a:solidFill>
              </a:rPr>
              <a:t>Alzheimer’s Disease and Related Dementia Initiative</a:t>
            </a:r>
          </a:p>
        </p:txBody>
      </p:sp>
      <p:cxnSp>
        <p:nvCxnSpPr>
          <p:cNvPr id="34" name="Straight Connector 3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FDAE0AE8-07DC-4DDB-A4E8-01E78053A78E}"/>
              </a:ext>
            </a:extLst>
          </p:cNvPr>
          <p:cNvPicPr>
            <a:picLocks noChangeAspect="1"/>
          </p:cNvPicPr>
          <p:nvPr/>
        </p:nvPicPr>
        <p:blipFill>
          <a:blip r:embed="rId3"/>
          <a:stretch>
            <a:fillRect/>
          </a:stretch>
        </p:blipFill>
        <p:spPr>
          <a:xfrm>
            <a:off x="331567" y="3211695"/>
            <a:ext cx="5455917" cy="2427883"/>
          </a:xfrm>
          <a:prstGeom prst="rect">
            <a:avLst/>
          </a:prstGeom>
        </p:spPr>
      </p:pic>
      <p:cxnSp>
        <p:nvCxnSpPr>
          <p:cNvPr id="36" name="Straight Connector 3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6" name="Picture 5" descr="A hand holding a knife&#10;&#10;Description generated with high confidence">
            <a:extLst>
              <a:ext uri="{FF2B5EF4-FFF2-40B4-BE49-F238E27FC236}">
                <a16:creationId xmlns:a16="http://schemas.microsoft.com/office/drawing/2014/main" id="{5FAA82E8-6EC2-4C4E-AA28-5F0121B4C24C}"/>
              </a:ext>
            </a:extLst>
          </p:cNvPr>
          <p:cNvPicPr>
            <a:picLocks noChangeAspect="1"/>
          </p:cNvPicPr>
          <p:nvPr/>
        </p:nvPicPr>
        <p:blipFill rotWithShape="1">
          <a:blip r:embed="rId4"/>
          <a:srcRect l="14837" r="19433" b="1"/>
          <a:stretch/>
        </p:blipFill>
        <p:spPr>
          <a:xfrm>
            <a:off x="6445075" y="2838185"/>
            <a:ext cx="5455917" cy="3174907"/>
          </a:xfrm>
          <a:prstGeom prst="rect">
            <a:avLst/>
          </a:prstGeom>
        </p:spPr>
      </p:pic>
    </p:spTree>
    <p:extLst>
      <p:ext uri="{BB962C8B-B14F-4D97-AF65-F5344CB8AC3E}">
        <p14:creationId xmlns:p14="http://schemas.microsoft.com/office/powerpoint/2010/main" val="92368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867</Words>
  <Application>Microsoft Office PowerPoint</Application>
  <PresentationFormat>Widescreen</PresentationFormat>
  <Paragraphs>174</Paragraphs>
  <Slides>15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Addressing Social Isolation In Seniors:  Statewide Initiative</vt:lpstr>
      <vt:lpstr>PowerPoint Presentation</vt:lpstr>
      <vt:lpstr>Risk Factors for Social Isolation</vt:lpstr>
      <vt:lpstr>PowerPoint Presentation</vt:lpstr>
      <vt:lpstr>PowerPoint Presentation</vt:lpstr>
      <vt:lpstr>PowerPoint Presentation</vt:lpstr>
      <vt:lpstr>PowerPoint Presentation</vt:lpstr>
      <vt:lpstr>PowerPoint Presentation</vt:lpstr>
      <vt:lpstr>Alzheimer’s Disease and Related Dementia Initiative</vt:lpstr>
      <vt:lpstr>Illinois Alzheimer’s Disease Statistics</vt:lpstr>
      <vt:lpstr>As compared to other caregivers, Caregivers of Persons with Dementia are:</vt:lpstr>
      <vt:lpstr>Services Funded under the ADRD Initiative</vt:lpstr>
      <vt:lpstr>Savvy Caregiver Objectives   </vt:lpstr>
      <vt:lpstr>Stress Busting for Caregivers Objectives</vt:lpstr>
      <vt:lpstr>Supportive Gap Filling Services  for Persons with Dementia and Their Caregiver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Addressing Social Isolation In Seniors:  Statewide Initiative</dc:title>
  <dc:creator>Roate, Phyllis</dc:creator>
  <cp:lastModifiedBy>Maria O'Donnell</cp:lastModifiedBy>
  <cp:revision>5</cp:revision>
  <dcterms:created xsi:type="dcterms:W3CDTF">2019-09-06T16:04:53Z</dcterms:created>
  <dcterms:modified xsi:type="dcterms:W3CDTF">2020-02-28T14:16:06Z</dcterms:modified>
</cp:coreProperties>
</file>